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1740" r:id="rId2"/>
    <p:sldId id="1761" r:id="rId3"/>
    <p:sldId id="1564" r:id="rId4"/>
    <p:sldId id="1767" r:id="rId5"/>
    <p:sldId id="1582" r:id="rId6"/>
    <p:sldId id="1763" r:id="rId7"/>
    <p:sldId id="1762" r:id="rId8"/>
    <p:sldId id="1764" r:id="rId9"/>
    <p:sldId id="1765" r:id="rId10"/>
    <p:sldId id="1771" r:id="rId11"/>
    <p:sldId id="1766" r:id="rId12"/>
    <p:sldId id="1770" r:id="rId13"/>
    <p:sldId id="1768" r:id="rId14"/>
    <p:sldId id="1769" r:id="rId15"/>
  </p:sldIdLst>
  <p:sldSz cx="9144000" cy="6858000" type="screen4x3"/>
  <p:notesSz cx="6735763" cy="9869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020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11" pos="249" userDrawn="1">
          <p15:clr>
            <a:srgbClr val="A4A3A4"/>
          </p15:clr>
        </p15:guide>
        <p15:guide id="13" pos="2880" userDrawn="1">
          <p15:clr>
            <a:srgbClr val="A4A3A4"/>
          </p15:clr>
        </p15:guide>
        <p15:guide id="14" pos="2835" userDrawn="1">
          <p15:clr>
            <a:srgbClr val="A4A3A4"/>
          </p15:clr>
        </p15:guide>
        <p15:guide id="15" pos="2925" userDrawn="1">
          <p15:clr>
            <a:srgbClr val="A4A3A4"/>
          </p15:clr>
        </p15:guide>
        <p15:guide id="18" pos="295" userDrawn="1">
          <p15:clr>
            <a:srgbClr val="A4A3A4"/>
          </p15:clr>
        </p15:guide>
        <p15:guide id="19" pos="5511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  <p15:guide id="22" pos="5465" userDrawn="1">
          <p15:clr>
            <a:srgbClr val="A4A3A4"/>
          </p15:clr>
        </p15:guide>
        <p15:guide id="24" orient="horz" pos="2296" userDrawn="1">
          <p15:clr>
            <a:srgbClr val="A4A3A4"/>
          </p15:clr>
        </p15:guide>
        <p15:guide id="25" orient="horz" pos="1112" userDrawn="1">
          <p15:clr>
            <a:srgbClr val="A4A3A4"/>
          </p15:clr>
        </p15:guide>
        <p15:guide id="27" orient="horz" pos="1329" userDrawn="1">
          <p15:clr>
            <a:srgbClr val="A4A3A4"/>
          </p15:clr>
        </p15:guide>
        <p15:guide id="28" orient="horz" pos="1752" userDrawn="1">
          <p15:clr>
            <a:srgbClr val="A4A3A4"/>
          </p15:clr>
        </p15:guide>
        <p15:guide id="29" orient="horz" pos="1434" userDrawn="1">
          <p15:clr>
            <a:srgbClr val="A4A3A4"/>
          </p15:clr>
        </p15:guide>
        <p15:guide id="30" orient="horz" pos="1661" userDrawn="1">
          <p15:clr>
            <a:srgbClr val="A4A3A4"/>
          </p15:clr>
        </p15:guide>
        <p15:guide id="31" orient="horz" pos="3158" userDrawn="1">
          <p15:clr>
            <a:srgbClr val="A4A3A4"/>
          </p15:clr>
        </p15:guide>
        <p15:guide id="32" orient="horz" pos="3113" userDrawn="1">
          <p15:clr>
            <a:srgbClr val="A4A3A4"/>
          </p15:clr>
        </p15:guide>
        <p15:guide id="33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201102008" initials="P" lastIdx="2" clrIdx="0">
    <p:extLst>
      <p:ext uri="{19B8F6BF-5375-455C-9EA6-DF929625EA0E}">
        <p15:presenceInfo xmlns:p15="http://schemas.microsoft.com/office/powerpoint/2012/main" userId="P201102008" providerId="None"/>
      </p:ext>
    </p:extLst>
  </p:cmAuthor>
  <p:cmAuthor id="2" name="Lee Jeong Rim" initials="P" lastIdx="1" clrIdx="1">
    <p:extLst>
      <p:ext uri="{19B8F6BF-5375-455C-9EA6-DF929625EA0E}">
        <p15:presenceInfo xmlns:p15="http://schemas.microsoft.com/office/powerpoint/2012/main" userId="Lee Jeong R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BFBFBF"/>
    <a:srgbClr val="C0C0C0"/>
    <a:srgbClr val="92D050"/>
    <a:srgbClr val="0066FF"/>
    <a:srgbClr val="FF3300"/>
    <a:srgbClr val="B7DEE8"/>
    <a:srgbClr val="E46C0A"/>
    <a:srgbClr val="2E6C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43" autoAdjust="0"/>
    <p:restoredTop sz="46417" autoAdjust="0"/>
  </p:normalViewPr>
  <p:slideViewPr>
    <p:cSldViewPr>
      <p:cViewPr varScale="1">
        <p:scale>
          <a:sx n="115" d="100"/>
          <a:sy n="115" d="100"/>
        </p:scale>
        <p:origin x="2022" y="108"/>
      </p:cViewPr>
      <p:guideLst>
        <p:guide orient="horz" pos="4020"/>
        <p:guide orient="horz" pos="527"/>
        <p:guide pos="249"/>
        <p:guide pos="2880"/>
        <p:guide pos="2835"/>
        <p:guide pos="2925"/>
        <p:guide pos="295"/>
        <p:guide pos="5511"/>
        <p:guide orient="horz" pos="3929"/>
        <p:guide pos="5465"/>
        <p:guide orient="horz" pos="2296"/>
        <p:guide orient="horz" pos="1112"/>
        <p:guide orient="horz" pos="1329"/>
        <p:guide orient="horz" pos="1752"/>
        <p:guide orient="horz" pos="1434"/>
        <p:guide orient="horz" pos="1661"/>
        <p:guide orient="horz" pos="3158"/>
        <p:guide orient="horz" pos="3113"/>
        <p:guide orient="horz"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51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KNS-&#48288;&#53944;&#45224;\&#51204;&#47029;&#44284;&#51228;-&#44221;&#50689;&#51088;&#47308;\&#51204;&#47029;&#51088;&#47308;-&#45380;&#46020;&#48324;\2025&#45380;%20&#51204;&#47029;\&#49345;&#48152;&#44592;\&#51216;&#45817;&#44032;&#44277;&#48708;%20TREN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KNS-&#48288;&#53944;&#45224;\&#51204;&#47029;&#44284;&#51228;-&#44221;&#50689;&#51088;&#47308;\&#51204;&#47029;&#51088;&#47308;-&#45380;&#46020;&#48324;\2025&#45380;%20&#51204;&#47029;\&#49345;&#48152;&#44592;\25&#45380;&#51204;&#47029;&#44284;&#51228;%20&#49440;&#51221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KNS-&#48288;&#53944;&#45224;\&#51204;&#47029;&#44284;&#51228;-&#44221;&#50689;&#51088;&#47308;\&#51204;&#47029;&#51088;&#47308;-&#45380;&#46020;&#48324;\2025&#45380;%20&#51204;&#47029;\&#49345;&#48152;&#44592;\25&#45380;&#51204;&#47029;&#44284;&#51228;%20&#49440;&#51221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5902149305814836E-2"/>
          <c:y val="2.9293551915146169E-3"/>
          <c:w val="0.9681957013883703"/>
          <c:h val="0.781079175146302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'SMD (2)'!$B$4</c:f>
              <c:strCache>
                <c:ptCount val="1"/>
                <c:pt idx="0">
                  <c:v>생산점수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'SMD (2)'!$C$2:$AL$3</c:f>
              <c:multiLvlStrCache>
                <c:ptCount val="36"/>
                <c:lvl>
                  <c:pt idx="0">
                    <c:v>1월</c:v>
                  </c:pt>
                  <c:pt idx="1">
                    <c:v>2월</c:v>
                  </c:pt>
                  <c:pt idx="2">
                    <c:v>3월</c:v>
                  </c:pt>
                  <c:pt idx="3">
                    <c:v>4월</c:v>
                  </c:pt>
                  <c:pt idx="4">
                    <c:v>5월</c:v>
                  </c:pt>
                  <c:pt idx="5">
                    <c:v>6월</c:v>
                  </c:pt>
                  <c:pt idx="6">
                    <c:v>7월</c:v>
                  </c:pt>
                  <c:pt idx="7">
                    <c:v>8월</c:v>
                  </c:pt>
                  <c:pt idx="8">
                    <c:v>9월</c:v>
                  </c:pt>
                  <c:pt idx="9">
                    <c:v>10월</c:v>
                  </c:pt>
                  <c:pt idx="10">
                    <c:v>11월</c:v>
                  </c:pt>
                  <c:pt idx="11">
                    <c:v>12월</c:v>
                  </c:pt>
                  <c:pt idx="12">
                    <c:v>1월</c:v>
                  </c:pt>
                  <c:pt idx="13">
                    <c:v>2월</c:v>
                  </c:pt>
                  <c:pt idx="14">
                    <c:v>3월</c:v>
                  </c:pt>
                  <c:pt idx="15">
                    <c:v>4월</c:v>
                  </c:pt>
                  <c:pt idx="16">
                    <c:v>5월</c:v>
                  </c:pt>
                  <c:pt idx="17">
                    <c:v>6월</c:v>
                  </c:pt>
                  <c:pt idx="18">
                    <c:v>7월</c:v>
                  </c:pt>
                  <c:pt idx="19">
                    <c:v>8월</c:v>
                  </c:pt>
                  <c:pt idx="20">
                    <c:v>9월</c:v>
                  </c:pt>
                  <c:pt idx="21">
                    <c:v>10월</c:v>
                  </c:pt>
                  <c:pt idx="22">
                    <c:v>11월</c:v>
                  </c:pt>
                  <c:pt idx="23">
                    <c:v>12월</c:v>
                  </c:pt>
                  <c:pt idx="24">
                    <c:v>1월</c:v>
                  </c:pt>
                  <c:pt idx="25">
                    <c:v>2월</c:v>
                  </c:pt>
                  <c:pt idx="26">
                    <c:v>3월</c:v>
                  </c:pt>
                  <c:pt idx="27">
                    <c:v>4월</c:v>
                  </c:pt>
                  <c:pt idx="28">
                    <c:v>5월</c:v>
                  </c:pt>
                  <c:pt idx="29">
                    <c:v>6월</c:v>
                  </c:pt>
                  <c:pt idx="30">
                    <c:v>7월</c:v>
                  </c:pt>
                  <c:pt idx="31">
                    <c:v>8월</c:v>
                  </c:pt>
                  <c:pt idx="32">
                    <c:v>9월</c:v>
                  </c:pt>
                  <c:pt idx="33">
                    <c:v>10월</c:v>
                  </c:pt>
                  <c:pt idx="34">
                    <c:v>11월</c:v>
                  </c:pt>
                  <c:pt idx="35">
                    <c:v>12월</c:v>
                  </c:pt>
                </c:lvl>
                <c:lvl>
                  <c:pt idx="0">
                    <c:v>23년</c:v>
                  </c:pt>
                  <c:pt idx="12">
                    <c:v>24년</c:v>
                  </c:pt>
                  <c:pt idx="24">
                    <c:v>25년예상</c:v>
                  </c:pt>
                </c:lvl>
              </c:multiLvlStrCache>
            </c:multiLvlStrRef>
          </c:cat>
          <c:val>
            <c:numRef>
              <c:f>'SMD (2)'!$C$4:$AL$4</c:f>
              <c:numCache>
                <c:formatCode>#,##0,,\M</c:formatCode>
                <c:ptCount val="36"/>
                <c:pt idx="0">
                  <c:v>137834585</c:v>
                </c:pt>
                <c:pt idx="1">
                  <c:v>184462532</c:v>
                </c:pt>
                <c:pt idx="2">
                  <c:v>164291601</c:v>
                </c:pt>
                <c:pt idx="3">
                  <c:v>131772970</c:v>
                </c:pt>
                <c:pt idx="4">
                  <c:v>130387867</c:v>
                </c:pt>
                <c:pt idx="5">
                  <c:v>137921708</c:v>
                </c:pt>
                <c:pt idx="6">
                  <c:v>158434768</c:v>
                </c:pt>
                <c:pt idx="7">
                  <c:v>152536191</c:v>
                </c:pt>
                <c:pt idx="8">
                  <c:v>138924263</c:v>
                </c:pt>
                <c:pt idx="9">
                  <c:v>130131006</c:v>
                </c:pt>
                <c:pt idx="10">
                  <c:v>129741076</c:v>
                </c:pt>
                <c:pt idx="11">
                  <c:v>131684011</c:v>
                </c:pt>
                <c:pt idx="12">
                  <c:v>126581667</c:v>
                </c:pt>
                <c:pt idx="13">
                  <c:v>88681689</c:v>
                </c:pt>
                <c:pt idx="14">
                  <c:v>131302332</c:v>
                </c:pt>
                <c:pt idx="15">
                  <c:v>126088628</c:v>
                </c:pt>
                <c:pt idx="16">
                  <c:v>142831084</c:v>
                </c:pt>
                <c:pt idx="17">
                  <c:v>130490812</c:v>
                </c:pt>
                <c:pt idx="18">
                  <c:v>158872863</c:v>
                </c:pt>
                <c:pt idx="19">
                  <c:v>164119167</c:v>
                </c:pt>
                <c:pt idx="20">
                  <c:v>100406718</c:v>
                </c:pt>
                <c:pt idx="21">
                  <c:v>114263010</c:v>
                </c:pt>
                <c:pt idx="22">
                  <c:v>111356449</c:v>
                </c:pt>
                <c:pt idx="23">
                  <c:v>134588810</c:v>
                </c:pt>
                <c:pt idx="24">
                  <c:v>126739833.7</c:v>
                </c:pt>
                <c:pt idx="25">
                  <c:v>124417777.7</c:v>
                </c:pt>
                <c:pt idx="26">
                  <c:v>103515009.68000001</c:v>
                </c:pt>
                <c:pt idx="27">
                  <c:v>105507592.09999999</c:v>
                </c:pt>
                <c:pt idx="28">
                  <c:v>116885092.09999999</c:v>
                </c:pt>
                <c:pt idx="29">
                  <c:v>120269384.40000001</c:v>
                </c:pt>
                <c:pt idx="30">
                  <c:v>150433490.40000001</c:v>
                </c:pt>
                <c:pt idx="31">
                  <c:v>126744720</c:v>
                </c:pt>
                <c:pt idx="32">
                  <c:v>115905449.40000001</c:v>
                </c:pt>
                <c:pt idx="33">
                  <c:v>116271386.3</c:v>
                </c:pt>
                <c:pt idx="34">
                  <c:v>102310652.7</c:v>
                </c:pt>
                <c:pt idx="35">
                  <c:v>87076033.700000003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A20-4284-BBAD-9AD0465A57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26264928"/>
        <c:axId val="426270368"/>
      </c:barChart>
      <c:lineChart>
        <c:grouping val="stacked"/>
        <c:varyColors val="0"/>
        <c:ser>
          <c:idx val="1"/>
          <c:order val="1"/>
          <c:tx>
            <c:strRef>
              <c:f>'SMD (2)'!$B$5</c:f>
              <c:strCache>
                <c:ptCount val="1"/>
                <c:pt idx="0">
                  <c:v>점당가공비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1"/>
              <c:layout>
                <c:manualLayout>
                  <c:x val="-1.5776013970197622E-2"/>
                  <c:y val="-0.1010411145544345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'SMD (2)'!$C$5:$AL$5</c:f>
              <c:numCache>
                <c:formatCode>_-* #,##0.0_-;\-* #,##0.0_-;_-* "-"_-;_-@_-</c:formatCode>
                <c:ptCount val="36"/>
                <c:pt idx="0">
                  <c:v>6.6495896191690518</c:v>
                </c:pt>
                <c:pt idx="1">
                  <c:v>4.2011129398704998</c:v>
                </c:pt>
                <c:pt idx="2">
                  <c:v>4.4758085788475208</c:v>
                </c:pt>
                <c:pt idx="3">
                  <c:v>5.208505280146424</c:v>
                </c:pt>
                <c:pt idx="4">
                  <c:v>4.887353576722191</c:v>
                </c:pt>
                <c:pt idx="5">
                  <c:v>4.9564650663873673</c:v>
                </c:pt>
                <c:pt idx="6">
                  <c:v>4.7288241139157829</c:v>
                </c:pt>
                <c:pt idx="7">
                  <c:v>5.0204867551414454</c:v>
                </c:pt>
                <c:pt idx="8">
                  <c:v>5.3302030183349371</c:v>
                </c:pt>
                <c:pt idx="9">
                  <c:v>5.431220014926935</c:v>
                </c:pt>
                <c:pt idx="10">
                  <c:v>5.3373390233759528</c:v>
                </c:pt>
                <c:pt idx="11">
                  <c:v>6.9698331957396338</c:v>
                </c:pt>
                <c:pt idx="12">
                  <c:v>5.6204897799325328</c:v>
                </c:pt>
                <c:pt idx="13">
                  <c:v>6.9284093617175104</c:v>
                </c:pt>
                <c:pt idx="14">
                  <c:v>5.3767026447249648</c:v>
                </c:pt>
                <c:pt idx="15">
                  <c:v>5.8002073016733977</c:v>
                </c:pt>
                <c:pt idx="16">
                  <c:v>5.2365131974003081</c:v>
                </c:pt>
                <c:pt idx="17">
                  <c:v>6.0970829870638141</c:v>
                </c:pt>
                <c:pt idx="18">
                  <c:v>5.0216995838482008</c:v>
                </c:pt>
                <c:pt idx="19">
                  <c:v>5.0868332697229919</c:v>
                </c:pt>
                <c:pt idx="20">
                  <c:v>6.983085283193927</c:v>
                </c:pt>
                <c:pt idx="21">
                  <c:v>5.9367711018600868</c:v>
                </c:pt>
                <c:pt idx="22">
                  <c:v>6</c:v>
                </c:pt>
                <c:pt idx="23">
                  <c:v>5.5</c:v>
                </c:pt>
                <c:pt idx="24">
                  <c:v>5.3951928492381418</c:v>
                </c:pt>
                <c:pt idx="25">
                  <c:v>5.6326599415663345</c:v>
                </c:pt>
                <c:pt idx="26">
                  <c:v>6.6131437201315553</c:v>
                </c:pt>
                <c:pt idx="27">
                  <c:v>6.4980475968951028</c:v>
                </c:pt>
                <c:pt idx="28">
                  <c:v>6.090634277414722</c:v>
                </c:pt>
                <c:pt idx="29">
                  <c:v>5.9400187938613946</c:v>
                </c:pt>
                <c:pt idx="30">
                  <c:v>5.129659637368249</c:v>
                </c:pt>
                <c:pt idx="31">
                  <c:v>5.8330066553641933</c:v>
                </c:pt>
                <c:pt idx="32">
                  <c:v>6.0893118558254047</c:v>
                </c:pt>
                <c:pt idx="33">
                  <c:v>6.1890331755545311</c:v>
                </c:pt>
                <c:pt idx="34">
                  <c:v>6.7289425476696314</c:v>
                </c:pt>
                <c:pt idx="35">
                  <c:v>9.8011346079833022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A20-4284-BBAD-9AD0465A57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6263840"/>
        <c:axId val="426270912"/>
      </c:lineChart>
      <c:catAx>
        <c:axId val="426264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270368"/>
        <c:crosses val="autoZero"/>
        <c:auto val="1"/>
        <c:lblAlgn val="ctr"/>
        <c:lblOffset val="100"/>
        <c:noMultiLvlLbl val="0"/>
      </c:catAx>
      <c:valAx>
        <c:axId val="426270368"/>
        <c:scaling>
          <c:orientation val="minMax"/>
          <c:min val="70000000"/>
        </c:scaling>
        <c:delete val="0"/>
        <c:axPos val="l"/>
        <c:numFmt formatCode="#,##0,,\M" sourceLinked="1"/>
        <c:majorTickMark val="none"/>
        <c:minorTickMark val="none"/>
        <c:tickLblPos val="nextTo"/>
        <c:spPr>
          <a:noFill/>
          <a:ln>
            <a:solidFill>
              <a:schemeClr val="accent1"/>
            </a:solidFill>
            <a:prstDash val="sysDash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264928"/>
        <c:crosses val="autoZero"/>
        <c:crossBetween val="between"/>
      </c:valAx>
      <c:valAx>
        <c:axId val="426270912"/>
        <c:scaling>
          <c:orientation val="minMax"/>
        </c:scaling>
        <c:delete val="0"/>
        <c:axPos val="r"/>
        <c:numFmt formatCode="_-* #,##0.0_-;\-* #,##0.0_-;_-* &quot;-&quot;_-;_-@_-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263840"/>
        <c:crosses val="max"/>
        <c:crossBetween val="between"/>
      </c:valAx>
      <c:catAx>
        <c:axId val="426263840"/>
        <c:scaling>
          <c:orientation val="minMax"/>
        </c:scaling>
        <c:delete val="1"/>
        <c:axPos val="b"/>
        <c:majorTickMark val="out"/>
        <c:minorTickMark val="none"/>
        <c:tickLblPos val="nextTo"/>
        <c:crossAx val="4262709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Sheet2!$D$42:$E$42</c:f>
              <c:strCache>
                <c:ptCount val="1"/>
                <c:pt idx="0">
                  <c:v>불량명 ppm</c:v>
                </c:pt>
              </c:strCache>
            </c:strRef>
          </c:tx>
          <c:spPr>
            <a:gradFill>
              <a:gsLst>
                <a:gs pos="0">
                  <a:srgbClr val="4BACC6">
                    <a:lumMod val="50000"/>
                  </a:srgbClr>
                </a:gs>
                <a:gs pos="50000">
                  <a:srgbClr val="C0504D">
                    <a:lumMod val="20000"/>
                    <a:lumOff val="80000"/>
                  </a:srgbClr>
                </a:gs>
                <a:gs pos="100000">
                  <a:srgbClr val="4BACC6">
                    <a:lumMod val="75000"/>
                  </a:srgbClr>
                </a:gs>
              </a:gsLst>
              <a:lin ang="0" scaled="1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Sheet2!$D$43:$D$47</c:f>
              <c:strCache>
                <c:ptCount val="5"/>
                <c:pt idx="0">
                  <c:v>Volume</c:v>
                </c:pt>
                <c:pt idx="1">
                  <c:v>Height</c:v>
                </c:pt>
                <c:pt idx="2">
                  <c:v>Area</c:v>
                </c:pt>
                <c:pt idx="3">
                  <c:v>Position</c:v>
                </c:pt>
                <c:pt idx="4">
                  <c:v>Bridge</c:v>
                </c:pt>
              </c:strCache>
            </c:strRef>
          </c:cat>
          <c:val>
            <c:numRef>
              <c:f>Sheet2!$E$43:$E$47</c:f>
              <c:numCache>
                <c:formatCode>0%</c:formatCode>
                <c:ptCount val="5"/>
                <c:pt idx="0">
                  <c:v>0.41</c:v>
                </c:pt>
                <c:pt idx="1">
                  <c:v>0.23</c:v>
                </c:pt>
                <c:pt idx="2">
                  <c:v>0.21</c:v>
                </c:pt>
                <c:pt idx="3">
                  <c:v>0.19</c:v>
                </c:pt>
                <c:pt idx="4">
                  <c:v>0.1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7"/>
        <c:axId val="426269824"/>
        <c:axId val="426272000"/>
      </c:barChart>
      <c:catAx>
        <c:axId val="4262698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6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272000"/>
        <c:crosses val="autoZero"/>
        <c:auto val="1"/>
        <c:lblAlgn val="ctr"/>
        <c:lblOffset val="100"/>
        <c:noMultiLvlLbl val="0"/>
      </c:catAx>
      <c:valAx>
        <c:axId val="426272000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42626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487564591195286E-2"/>
          <c:y val="0"/>
          <c:w val="0.8990248708176094"/>
          <c:h val="0.54417438005219954"/>
        </c:manualLayout>
      </c:layout>
      <c:lineChart>
        <c:grouping val="standard"/>
        <c:varyColors val="0"/>
        <c:ser>
          <c:idx val="0"/>
          <c:order val="0"/>
          <c:tx>
            <c:strRef>
              <c:f>Sheet2!$K$65</c:f>
              <c:strCache>
                <c:ptCount val="1"/>
                <c:pt idx="0">
                  <c:v>PM(분)</c:v>
                </c:pt>
              </c:strCache>
            </c:strRef>
          </c:tx>
          <c:spPr>
            <a:ln w="34925" cap="rnd">
              <a:gradFill flip="none" rotWithShape="1">
                <a:gsLst>
                  <a:gs pos="0">
                    <a:schemeClr val="accent2">
                      <a:lumMod val="0"/>
                      <a:lumOff val="100000"/>
                    </a:schemeClr>
                  </a:gs>
                  <a:gs pos="20000">
                    <a:schemeClr val="accent2">
                      <a:lumMod val="0"/>
                      <a:lumOff val="100000"/>
                    </a:schemeClr>
                  </a:gs>
                  <a:gs pos="100000">
                    <a:schemeClr val="accent2">
                      <a:lumMod val="100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8"/>
            <c:spPr>
              <a:gradFill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Sheet2!$L$64:$N$64</c:f>
              <c:strCache>
                <c:ptCount val="3"/>
                <c:pt idx="0">
                  <c:v>1개월</c:v>
                </c:pt>
                <c:pt idx="1">
                  <c:v>2개월</c:v>
                </c:pt>
                <c:pt idx="2">
                  <c:v>3개월</c:v>
                </c:pt>
              </c:strCache>
            </c:strRef>
          </c:cat>
          <c:val>
            <c:numRef>
              <c:f>Sheet2!$L$65:$N$65</c:f>
              <c:numCache>
                <c:formatCode>General</c:formatCode>
                <c:ptCount val="3"/>
                <c:pt idx="0">
                  <c:v>200</c:v>
                </c:pt>
                <c:pt idx="1">
                  <c:v>400</c:v>
                </c:pt>
                <c:pt idx="2">
                  <c:v>660</c:v>
                </c:pt>
              </c:numCache>
            </c:numRef>
          </c:val>
          <c:smooth val="0"/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6266016"/>
        <c:axId val="426272544"/>
      </c:lineChart>
      <c:catAx>
        <c:axId val="42626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272544"/>
        <c:crosses val="autoZero"/>
        <c:auto val="1"/>
        <c:lblAlgn val="ctr"/>
        <c:lblOffset val="100"/>
        <c:noMultiLvlLbl val="0"/>
      </c:catAx>
      <c:valAx>
        <c:axId val="426272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6266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Sheet2!$B$64</c:f>
              <c:strCache>
                <c:ptCount val="1"/>
                <c:pt idx="0">
                  <c:v>유실율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Sheet2!$C$63:$F$63</c:f>
              <c:strCache>
                <c:ptCount val="4"/>
                <c:pt idx="0">
                  <c:v>22년</c:v>
                </c:pt>
                <c:pt idx="1">
                  <c:v>23년</c:v>
                </c:pt>
                <c:pt idx="2">
                  <c:v>24년</c:v>
                </c:pt>
                <c:pt idx="3">
                  <c:v>25년 목표</c:v>
                </c:pt>
              </c:strCache>
            </c:strRef>
          </c:cat>
          <c:val>
            <c:numRef>
              <c:f>Sheet2!$C$64:$F$64</c:f>
              <c:numCache>
                <c:formatCode>0.000%</c:formatCode>
                <c:ptCount val="4"/>
                <c:pt idx="0">
                  <c:v>9.7999999999999997E-4</c:v>
                </c:pt>
                <c:pt idx="1">
                  <c:v>9.2000000000000003E-4</c:v>
                </c:pt>
                <c:pt idx="2">
                  <c:v>9.1E-4</c:v>
                </c:pt>
                <c:pt idx="3">
                  <c:v>8.9999999999999998E-4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426266560"/>
        <c:axId val="426273088"/>
      </c:barChart>
      <c:lineChart>
        <c:grouping val="standard"/>
        <c:varyColors val="0"/>
        <c:ser>
          <c:idx val="1"/>
          <c:order val="1"/>
          <c:tx>
            <c:strRef>
              <c:f>Sheet2!$B$65</c:f>
              <c:strCache>
                <c:ptCount val="1"/>
                <c:pt idx="0">
                  <c:v>폐기율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9"/>
            <c:spPr>
              <a:gradFill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9525">
                <a:solidFill>
                  <a:schemeClr val="accent2"/>
                </a:solidFill>
                <a:round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[3]Sheet4!$L$12:$M$12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cat>
          <c:val>
            <c:numRef>
              <c:f>Sheet2!$C$65:$F$65</c:f>
              <c:numCache>
                <c:formatCode>0.000%</c:formatCode>
                <c:ptCount val="4"/>
                <c:pt idx="0">
                  <c:v>2.1000000000000001E-4</c:v>
                </c:pt>
                <c:pt idx="1">
                  <c:v>1.8000000000000001E-4</c:v>
                </c:pt>
                <c:pt idx="2">
                  <c:v>1.2999999999999999E-4</c:v>
                </c:pt>
                <c:pt idx="3">
                  <c:v>1E-4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6261664"/>
        <c:axId val="426275808"/>
      </c:lineChart>
      <c:catAx>
        <c:axId val="426266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273088"/>
        <c:crosses val="autoZero"/>
        <c:auto val="1"/>
        <c:lblAlgn val="ctr"/>
        <c:lblOffset val="100"/>
        <c:noMultiLvlLbl val="0"/>
      </c:catAx>
      <c:valAx>
        <c:axId val="426273088"/>
        <c:scaling>
          <c:orientation val="minMax"/>
        </c:scaling>
        <c:delete val="0"/>
        <c:axPos val="l"/>
        <c:numFmt formatCode="0.0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266560"/>
        <c:crosses val="autoZero"/>
        <c:crossBetween val="between"/>
      </c:valAx>
      <c:valAx>
        <c:axId val="426275808"/>
        <c:scaling>
          <c:orientation val="minMax"/>
        </c:scaling>
        <c:delete val="0"/>
        <c:axPos val="r"/>
        <c:numFmt formatCode="0.0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6261664"/>
        <c:crosses val="max"/>
        <c:crossBetween val="between"/>
      </c:valAx>
      <c:catAx>
        <c:axId val="426261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262758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628" y="3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r">
              <a:defRPr sz="1200"/>
            </a:lvl1pPr>
          </a:lstStyle>
          <a:p>
            <a:fld id="{424EAA2E-A0A8-4D9B-B92F-D2F4DABAF869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5462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628" y="9375462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r">
              <a:defRPr sz="1200"/>
            </a:lvl1pPr>
          </a:lstStyle>
          <a:p>
            <a:fld id="{CA7B30FA-47EE-42D6-9DDE-EDC0A16F0B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077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9" y="0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r">
              <a:defRPr sz="1200"/>
            </a:lvl1pPr>
          </a:lstStyle>
          <a:p>
            <a:fld id="{27CF92BE-42F8-4AED-893C-03FE41459FBC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5075"/>
            <a:ext cx="4433887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74" tIns="45386" rIns="90774" bIns="4538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9692"/>
            <a:ext cx="5388610" cy="3886111"/>
          </a:xfrm>
          <a:prstGeom prst="rect">
            <a:avLst/>
          </a:prstGeom>
        </p:spPr>
        <p:txBody>
          <a:bodyPr vert="horz" lIns="90774" tIns="45386" rIns="90774" bIns="45386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374306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9" y="9374306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r">
              <a:defRPr sz="1200"/>
            </a:lvl1pPr>
          </a:lstStyle>
          <a:p>
            <a:fld id="{0C5F46D7-0E81-4DFB-82D4-5DDA86B781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72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704409" y="6603736"/>
            <a:ext cx="1056700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9" name="직선 연결선 18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9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 userDrawn="1"/>
        </p:nvSpPr>
        <p:spPr bwMode="auto">
          <a:xfrm>
            <a:off x="7704409" y="6603736"/>
            <a:ext cx="1056700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357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89D77-86BD-4D9B-BD3B-F3C8439689DF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40715-F262-4C07-B7D7-E5FF2D3E59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0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chart" Target="../charts/chart2.xml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microsoft.com/office/2007/relationships/hdphoto" Target="../media/hdphoto3.wdp"/><Relationship Id="rId9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72.png"/><Relationship Id="rId4" Type="http://schemas.openxmlformats.org/officeDocument/2006/relationships/image" Target="../media/image87.png"/><Relationship Id="rId9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4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0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69.png"/><Relationship Id="rId2" Type="http://schemas.openxmlformats.org/officeDocument/2006/relationships/image" Target="../media/image45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1173819"/>
            <a:ext cx="8756524" cy="2471206"/>
          </a:xfrm>
          <a:prstGeom prst="rect">
            <a:avLst/>
          </a:prstGeom>
          <a:effectLst>
            <a:outerShdw blurRad="789863" dir="2700000" sx="91000" sy="91000">
              <a:srgbClr val="58CCFF">
                <a:alpha val="77000"/>
              </a:srgbClr>
            </a:outerShdw>
          </a:effectLst>
        </p:spPr>
      </p:pic>
      <p:grpSp>
        <p:nvGrpSpPr>
          <p:cNvPr id="90" name="그룹 89"/>
          <p:cNvGrpSpPr/>
          <p:nvPr/>
        </p:nvGrpSpPr>
        <p:grpSpPr>
          <a:xfrm>
            <a:off x="251519" y="3717032"/>
            <a:ext cx="4176465" cy="2510399"/>
            <a:chOff x="251519" y="3717032"/>
            <a:chExt cx="4176465" cy="2510399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19" y="3717032"/>
              <a:ext cx="4176465" cy="2510399"/>
            </a:xfrm>
            <a:prstGeom prst="rect">
              <a:avLst/>
            </a:prstGeom>
          </p:spPr>
        </p:pic>
        <p:pic>
          <p:nvPicPr>
            <p:cNvPr id="89" name="그림 8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2891" y="4095946"/>
              <a:ext cx="780758" cy="917230"/>
            </a:xfrm>
            <a:prstGeom prst="rect">
              <a:avLst/>
            </a:prstGeom>
          </p:spPr>
        </p:pic>
      </p:grpSp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2-6.</a:t>
            </a:r>
            <a:r>
              <a:rPr lang="ko-KR" altLang="en-US" sz="2400" b="1" dirty="0" smtClean="0">
                <a:latin typeface="+mn-ea"/>
              </a:rPr>
              <a:t> 법인 </a:t>
            </a:r>
            <a:r>
              <a:rPr lang="en-US" altLang="ko-KR" sz="2400" b="1" dirty="0" smtClean="0">
                <a:latin typeface="+mn-ea"/>
              </a:rPr>
              <a:t>Lay Out</a:t>
            </a:r>
            <a:r>
              <a:rPr lang="ko-KR" altLang="en-US" sz="2400" b="1" dirty="0" smtClean="0">
                <a:latin typeface="+mn-ea"/>
              </a:rPr>
              <a:t> 운영 최적화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7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제조</a:t>
            </a:r>
            <a:r>
              <a:rPr lang="en-US" altLang="ko-KR" b="1" dirty="0" smtClean="0">
                <a:solidFill>
                  <a:srgbClr val="000000"/>
                </a:solidFill>
                <a:latin typeface="+mj-ea"/>
              </a:rPr>
              <a:t>1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공정 현장 환경 개선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95536" y="1146521"/>
            <a:ext cx="1121528" cy="307777"/>
            <a:chOff x="342535" y="807065"/>
            <a:chExt cx="1121528" cy="307777"/>
          </a:xfrm>
        </p:grpSpPr>
        <p:sp>
          <p:nvSpPr>
            <p:cNvPr id="30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02784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개선 목적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31" name="타원 30"/>
            <p:cNvSpPr/>
            <p:nvPr/>
          </p:nvSpPr>
          <p:spPr bwMode="auto">
            <a:xfrm>
              <a:off x="342535" y="897743"/>
              <a:ext cx="93683" cy="12534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51520" y="1410976"/>
            <a:ext cx="8640960" cy="2115184"/>
            <a:chOff x="1930400" y="2882900"/>
            <a:chExt cx="14414500" cy="6019800"/>
          </a:xfrm>
        </p:grpSpPr>
        <p:pic>
          <p:nvPicPr>
            <p:cNvPr id="5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30400" y="3086100"/>
              <a:ext cx="5727700" cy="5727700"/>
            </a:xfrm>
            <a:prstGeom prst="rect">
              <a:avLst/>
            </a:prstGeom>
            <a:effectLst>
              <a:outerShdw blurRad="1023204" dir="2700000">
                <a:srgbClr val="1187CF">
                  <a:alpha val="52000"/>
                </a:srgbClr>
              </a:outerShdw>
            </a:effectLst>
          </p:spPr>
        </p:pic>
        <p:pic>
          <p:nvPicPr>
            <p:cNvPr id="5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6800" y="7962900"/>
              <a:ext cx="1003300" cy="38100"/>
            </a:xfrm>
            <a:prstGeom prst="rect">
              <a:avLst/>
            </a:prstGeom>
          </p:spPr>
        </p:pic>
        <p:pic>
          <p:nvPicPr>
            <p:cNvPr id="5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6900" y="2882900"/>
              <a:ext cx="6858000" cy="1892300"/>
            </a:xfrm>
            <a:prstGeom prst="rect">
              <a:avLst/>
            </a:prstGeom>
          </p:spPr>
        </p:pic>
        <p:pic>
          <p:nvPicPr>
            <p:cNvPr id="59" name="Pictur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05800" y="3429000"/>
              <a:ext cx="800100" cy="800100"/>
            </a:xfrm>
            <a:prstGeom prst="rect">
              <a:avLst/>
            </a:prstGeom>
          </p:spPr>
        </p:pic>
        <p:pic>
          <p:nvPicPr>
            <p:cNvPr id="6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86800" y="3835400"/>
              <a:ext cx="1003300" cy="38100"/>
            </a:xfrm>
            <a:prstGeom prst="rect">
              <a:avLst/>
            </a:prstGeom>
          </p:spPr>
        </p:pic>
        <p:pic>
          <p:nvPicPr>
            <p:cNvPr id="6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86900" y="4940300"/>
              <a:ext cx="6858000" cy="1892300"/>
            </a:xfrm>
            <a:prstGeom prst="rect">
              <a:avLst/>
            </a:prstGeom>
          </p:spPr>
        </p:pic>
        <p:pic>
          <p:nvPicPr>
            <p:cNvPr id="62" name="Picture 1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86900" y="7010400"/>
              <a:ext cx="6858000" cy="1892300"/>
            </a:xfrm>
            <a:prstGeom prst="rect">
              <a:avLst/>
            </a:prstGeom>
          </p:spPr>
        </p:pic>
        <p:pic>
          <p:nvPicPr>
            <p:cNvPr id="63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05801" y="7556499"/>
              <a:ext cx="800099" cy="800099"/>
            </a:xfrm>
            <a:prstGeom prst="rect">
              <a:avLst/>
            </a:prstGeom>
          </p:spPr>
        </p:pic>
        <p:pic>
          <p:nvPicPr>
            <p:cNvPr id="64" name="Picture 1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816284" y="3467100"/>
              <a:ext cx="812801" cy="736600"/>
            </a:xfrm>
            <a:prstGeom prst="rect">
              <a:avLst/>
            </a:prstGeom>
          </p:spPr>
        </p:pic>
        <p:pic>
          <p:nvPicPr>
            <p:cNvPr id="66" name="Picture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994900" y="7632700"/>
              <a:ext cx="660400" cy="660400"/>
            </a:xfrm>
            <a:prstGeom prst="rect">
              <a:avLst/>
            </a:prstGeom>
          </p:spPr>
        </p:pic>
        <p:pic>
          <p:nvPicPr>
            <p:cNvPr id="67" name="Picture 1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05801" y="5486401"/>
              <a:ext cx="800099" cy="800099"/>
            </a:xfrm>
            <a:prstGeom prst="rect">
              <a:avLst/>
            </a:prstGeom>
          </p:spPr>
        </p:pic>
        <p:pic>
          <p:nvPicPr>
            <p:cNvPr id="68" name="Picture 1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686800" y="5892800"/>
              <a:ext cx="1003300" cy="38100"/>
            </a:xfrm>
            <a:prstGeom prst="rect">
              <a:avLst/>
            </a:prstGeom>
          </p:spPr>
        </p:pic>
        <p:sp>
          <p:nvSpPr>
            <p:cNvPr id="69" name="TextBox 18"/>
            <p:cNvSpPr txBox="1"/>
            <p:nvPr/>
          </p:nvSpPr>
          <p:spPr>
            <a:xfrm>
              <a:off x="2400301" y="4801509"/>
              <a:ext cx="4787900" cy="226676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50000"/>
                </a:lnSpc>
              </a:pPr>
              <a:r>
                <a:rPr lang="ko-KR" altLang="en-US" sz="1400" b="1" spc="-200" dirty="0" smtClean="0">
                  <a:solidFill>
                    <a:srgbClr val="1187CF"/>
                  </a:solidFill>
                  <a:latin typeface="+mn-ea"/>
                </a:rPr>
                <a:t>기존 구조 검토 개선 영역  확인</a:t>
              </a:r>
              <a:endParaRPr lang="en-US" altLang="ko-KR" sz="1400" b="1" spc="-200" dirty="0" smtClean="0">
                <a:solidFill>
                  <a:srgbClr val="1187CF"/>
                </a:solidFill>
                <a:latin typeface="+mn-ea"/>
              </a:endParaRPr>
            </a:p>
            <a:p>
              <a:pPr algn="ctr" latinLnBrk="0">
                <a:lnSpc>
                  <a:spcPct val="150000"/>
                </a:lnSpc>
              </a:pPr>
              <a:r>
                <a:rPr lang="ko-KR" altLang="en-US" sz="1400" b="1" spc="-200" dirty="0" smtClean="0">
                  <a:solidFill>
                    <a:srgbClr val="1187CF"/>
                  </a:solidFill>
                  <a:latin typeface="+mn-ea"/>
                </a:rPr>
                <a:t>설비 재배치 통한  현장의 공간 확보</a:t>
              </a:r>
              <a:endParaRPr lang="en-US" altLang="ko-KR" sz="1400" b="1" spc="-200" dirty="0" smtClean="0">
                <a:solidFill>
                  <a:srgbClr val="1187CF"/>
                </a:solidFill>
                <a:latin typeface="+mn-ea"/>
              </a:endParaRPr>
            </a:p>
            <a:p>
              <a:pPr algn="ctr" latinLnBrk="0">
                <a:lnSpc>
                  <a:spcPct val="150000"/>
                </a:lnSpc>
              </a:pPr>
              <a:r>
                <a:rPr lang="ko-KR" altLang="en-US" sz="1400" b="1" spc="-200" dirty="0" smtClean="0">
                  <a:solidFill>
                    <a:srgbClr val="1187CF"/>
                  </a:solidFill>
                  <a:latin typeface="+mn-ea"/>
                </a:rPr>
                <a:t>이동경로  최적화</a:t>
              </a:r>
              <a:endParaRPr lang="ko-KR" altLang="en-US" sz="1400" b="1" spc="-200" dirty="0">
                <a:solidFill>
                  <a:srgbClr val="1187CF"/>
                </a:solidFill>
                <a:latin typeface="+mn-ea"/>
              </a:endParaRPr>
            </a:p>
          </p:txBody>
        </p:sp>
        <p:sp>
          <p:nvSpPr>
            <p:cNvPr id="70" name="TextBox 22"/>
            <p:cNvSpPr txBox="1"/>
            <p:nvPr/>
          </p:nvSpPr>
          <p:spPr>
            <a:xfrm>
              <a:off x="10922000" y="3784600"/>
              <a:ext cx="48641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atinLnBrk="0">
                <a:lnSpc>
                  <a:spcPct val="132800"/>
                </a:lnSpc>
              </a:pPr>
              <a:r>
                <a:rPr lang="ko-KR" altLang="en-US" sz="1200" spc="-100" dirty="0" smtClean="0">
                  <a:solidFill>
                    <a:srgbClr val="000000"/>
                  </a:solidFill>
                  <a:latin typeface="+mn-ea"/>
                </a:rPr>
                <a:t>공간 활용 </a:t>
              </a:r>
              <a:r>
                <a:rPr lang="en-US" altLang="ko-KR" sz="1200" spc="-100" dirty="0" smtClean="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1200" spc="-100" dirty="0" smtClean="0">
                  <a:solidFill>
                    <a:srgbClr val="000000"/>
                  </a:solidFill>
                  <a:latin typeface="+mn-ea"/>
                </a:rPr>
                <a:t>효율적 작업 흐름 </a:t>
              </a:r>
              <a:r>
                <a:rPr lang="en-US" altLang="ko-KR" sz="1200" spc="-100" dirty="0" smtClean="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1200" spc="-100" dirty="0" smtClean="0">
                  <a:solidFill>
                    <a:srgbClr val="000000"/>
                  </a:solidFill>
                  <a:latin typeface="+mn-ea"/>
                </a:rPr>
                <a:t>최적거리 </a:t>
              </a:r>
              <a:r>
                <a:rPr lang="ko-KR" altLang="en-US" sz="1200" spc="-100" dirty="0" err="1" smtClean="0">
                  <a:solidFill>
                    <a:srgbClr val="000000"/>
                  </a:solidFill>
                  <a:latin typeface="+mn-ea"/>
                </a:rPr>
                <a:t>접근성</a:t>
              </a:r>
              <a:r>
                <a:rPr lang="ko-KR" altLang="en-US" sz="1200" spc="-100" dirty="0" smtClean="0">
                  <a:solidFill>
                    <a:srgbClr val="000000"/>
                  </a:solidFill>
                  <a:latin typeface="+mn-ea"/>
                </a:rPr>
                <a:t> </a:t>
              </a:r>
              <a:endParaRPr lang="ko-KR" altLang="en-US" sz="1200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1" name="TextBox 23"/>
            <p:cNvSpPr txBox="1"/>
            <p:nvPr/>
          </p:nvSpPr>
          <p:spPr>
            <a:xfrm>
              <a:off x="10922000" y="3124200"/>
              <a:ext cx="4876800" cy="431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atinLnBrk="0">
                <a:lnSpc>
                  <a:spcPct val="116199"/>
                </a:lnSpc>
              </a:pPr>
              <a:r>
                <a:rPr lang="en-US" sz="1200" b="1" u="sng" dirty="0" smtClean="0">
                  <a:solidFill>
                    <a:srgbClr val="000000"/>
                  </a:solidFill>
                  <a:latin typeface="+mn-ea"/>
                </a:rPr>
                <a:t>EYELET </a:t>
              </a:r>
              <a:r>
                <a:rPr lang="ko-KR" altLang="en-US" sz="1200" b="1" u="sng" dirty="0" smtClean="0">
                  <a:solidFill>
                    <a:srgbClr val="000000"/>
                  </a:solidFill>
                  <a:latin typeface="+mn-ea"/>
                </a:rPr>
                <a:t>공정 변경</a:t>
              </a:r>
              <a:endParaRPr lang="en-US" sz="1200" b="1" u="sng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2" name="TextBox 24"/>
            <p:cNvSpPr txBox="1"/>
            <p:nvPr/>
          </p:nvSpPr>
          <p:spPr>
            <a:xfrm>
              <a:off x="10922000" y="5829300"/>
              <a:ext cx="48641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atinLnBrk="0">
                <a:lnSpc>
                  <a:spcPct val="132800"/>
                </a:lnSpc>
              </a:pPr>
              <a:r>
                <a:rPr lang="ko-KR" altLang="en-US" sz="1200" spc="-100" dirty="0" err="1" smtClean="0">
                  <a:solidFill>
                    <a:srgbClr val="000000"/>
                  </a:solidFill>
                  <a:latin typeface="+mn-ea"/>
                </a:rPr>
                <a:t>제품군</a:t>
              </a:r>
              <a:r>
                <a:rPr lang="ko-KR" altLang="en-US" sz="1200" spc="-100" dirty="0" smtClean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en-US" altLang="ko-KR" sz="1200" spc="-100" dirty="0" smtClean="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1200" spc="-100" dirty="0" smtClean="0">
                  <a:solidFill>
                    <a:srgbClr val="000000"/>
                  </a:solidFill>
                  <a:latin typeface="+mn-ea"/>
                </a:rPr>
                <a:t>반제품 공정간 위치 설정 </a:t>
              </a:r>
              <a:r>
                <a:rPr lang="en-US" altLang="ko-KR" sz="1200" spc="-100" dirty="0" smtClean="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1200" spc="-100" dirty="0" smtClean="0">
                  <a:solidFill>
                    <a:srgbClr val="000000"/>
                  </a:solidFill>
                  <a:latin typeface="+mn-ea"/>
                </a:rPr>
                <a:t>설계적용 </a:t>
              </a:r>
              <a:endParaRPr lang="ko-KR" altLang="en-US" sz="1200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3" name="TextBox 25"/>
            <p:cNvSpPr txBox="1"/>
            <p:nvPr/>
          </p:nvSpPr>
          <p:spPr>
            <a:xfrm>
              <a:off x="10922000" y="5168900"/>
              <a:ext cx="4876800" cy="431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atinLnBrk="0">
                <a:lnSpc>
                  <a:spcPct val="116199"/>
                </a:lnSpc>
              </a:pPr>
              <a:r>
                <a:rPr lang="ko-KR" altLang="en-US" sz="1200" b="1" u="sng" dirty="0" smtClean="0">
                  <a:solidFill>
                    <a:srgbClr val="000000"/>
                  </a:solidFill>
                  <a:latin typeface="+mn-ea"/>
                </a:rPr>
                <a:t>선입선출 </a:t>
              </a:r>
              <a:r>
                <a:rPr lang="en-US" altLang="ko-KR" sz="1200" b="1" u="sng" dirty="0" smtClean="0">
                  <a:solidFill>
                    <a:srgbClr val="000000"/>
                  </a:solidFill>
                  <a:latin typeface="+mn-ea"/>
                </a:rPr>
                <a:t>LINE </a:t>
              </a:r>
              <a:r>
                <a:rPr lang="ko-KR" altLang="en-US" sz="1200" b="1" u="sng" dirty="0" smtClean="0">
                  <a:solidFill>
                    <a:srgbClr val="000000"/>
                  </a:solidFill>
                  <a:latin typeface="+mn-ea"/>
                </a:rPr>
                <a:t>구성</a:t>
              </a:r>
              <a:endParaRPr lang="en-US" sz="1200" b="1" u="sng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4" name="TextBox 26"/>
            <p:cNvSpPr txBox="1"/>
            <p:nvPr/>
          </p:nvSpPr>
          <p:spPr>
            <a:xfrm>
              <a:off x="10922000" y="7899400"/>
              <a:ext cx="4864100" cy="355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atinLnBrk="0">
                <a:lnSpc>
                  <a:spcPct val="132800"/>
                </a:lnSpc>
              </a:pPr>
              <a:r>
                <a:rPr lang="ko-KR" altLang="en-US" sz="1200" spc="-100" dirty="0" err="1" smtClean="0">
                  <a:solidFill>
                    <a:srgbClr val="000000"/>
                  </a:solidFill>
                  <a:latin typeface="+mn-ea"/>
                </a:rPr>
                <a:t>재공관리</a:t>
              </a:r>
              <a:r>
                <a:rPr lang="ko-KR" altLang="en-US" sz="1200" spc="-100" dirty="0" smtClean="0">
                  <a:solidFill>
                    <a:srgbClr val="000000"/>
                  </a:solidFill>
                  <a:latin typeface="+mn-ea"/>
                </a:rPr>
                <a:t> </a:t>
              </a:r>
              <a:r>
                <a:rPr lang="en-US" altLang="ko-KR" sz="1200" spc="-100" dirty="0" smtClean="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1200" spc="-100" dirty="0" smtClean="0">
                  <a:solidFill>
                    <a:srgbClr val="000000"/>
                  </a:solidFill>
                  <a:latin typeface="+mn-ea"/>
                </a:rPr>
                <a:t>이동경로 확보 </a:t>
              </a:r>
              <a:r>
                <a:rPr lang="en-US" altLang="ko-KR" sz="1200" spc="-100" dirty="0" smtClean="0">
                  <a:solidFill>
                    <a:srgbClr val="000000"/>
                  </a:solidFill>
                  <a:latin typeface="+mn-ea"/>
                </a:rPr>
                <a:t>, </a:t>
              </a:r>
              <a:r>
                <a:rPr lang="ko-KR" altLang="en-US" sz="1200" spc="-100" dirty="0" smtClean="0">
                  <a:solidFill>
                    <a:srgbClr val="000000"/>
                  </a:solidFill>
                  <a:latin typeface="+mn-ea"/>
                </a:rPr>
                <a:t>향후 </a:t>
              </a:r>
              <a:r>
                <a:rPr lang="en-US" altLang="ko-KR" sz="1200" spc="-100" dirty="0" smtClean="0">
                  <a:solidFill>
                    <a:srgbClr val="000000"/>
                  </a:solidFill>
                  <a:latin typeface="+mn-ea"/>
                </a:rPr>
                <a:t>AGV </a:t>
              </a:r>
              <a:r>
                <a:rPr lang="ko-KR" altLang="en-US" sz="1200" spc="-100" dirty="0" smtClean="0">
                  <a:solidFill>
                    <a:srgbClr val="000000"/>
                  </a:solidFill>
                  <a:latin typeface="+mn-ea"/>
                </a:rPr>
                <a:t>기술검토</a:t>
              </a:r>
              <a:endParaRPr lang="ko-KR" altLang="en-US" sz="1200" spc="-10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75" name="TextBox 27"/>
            <p:cNvSpPr txBox="1"/>
            <p:nvPr/>
          </p:nvSpPr>
          <p:spPr>
            <a:xfrm>
              <a:off x="10922000" y="7239000"/>
              <a:ext cx="4876800" cy="4318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atinLnBrk="0">
                <a:lnSpc>
                  <a:spcPct val="116199"/>
                </a:lnSpc>
              </a:pPr>
              <a:r>
                <a:rPr lang="ko-KR" altLang="en-US" sz="1200" b="1" u="sng" dirty="0" smtClean="0">
                  <a:solidFill>
                    <a:srgbClr val="000000"/>
                  </a:solidFill>
                  <a:latin typeface="+mn-ea"/>
                </a:rPr>
                <a:t>기대 효과</a:t>
              </a:r>
              <a:endParaRPr lang="en-US" sz="1200" b="1" u="sng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76" name="TextBox 19"/>
          <p:cNvSpPr txBox="1"/>
          <p:nvPr/>
        </p:nvSpPr>
        <p:spPr>
          <a:xfrm>
            <a:off x="3965739" y="1522288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1" i="0" u="none" strike="noStrike" spc="-300" dirty="0">
                <a:solidFill>
                  <a:srgbClr val="000000"/>
                </a:solidFill>
                <a:latin typeface="Pretendard ExtraBold"/>
              </a:rPr>
              <a:t>1</a:t>
            </a:r>
          </a:p>
        </p:txBody>
      </p:sp>
      <p:sp>
        <p:nvSpPr>
          <p:cNvPr id="80" name="TextBox 19"/>
          <p:cNvSpPr txBox="1"/>
          <p:nvPr/>
        </p:nvSpPr>
        <p:spPr>
          <a:xfrm>
            <a:off x="3966980" y="2239623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1" spc="-300" dirty="0">
                <a:solidFill>
                  <a:srgbClr val="000000"/>
                </a:solidFill>
                <a:latin typeface="Pretendard ExtraBold"/>
              </a:rPr>
              <a:t>2</a:t>
            </a:r>
            <a:endParaRPr lang="en-US" sz="1200" b="1" i="0" u="none" strike="noStrike" spc="-300" dirty="0">
              <a:solidFill>
                <a:srgbClr val="000000"/>
              </a:solidFill>
              <a:latin typeface="Pretendard ExtraBold"/>
            </a:endParaRPr>
          </a:p>
        </p:txBody>
      </p:sp>
      <p:sp>
        <p:nvSpPr>
          <p:cNvPr id="81" name="TextBox 19"/>
          <p:cNvSpPr txBox="1"/>
          <p:nvPr/>
        </p:nvSpPr>
        <p:spPr>
          <a:xfrm>
            <a:off x="3963645" y="2968074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1" spc="-300" dirty="0">
                <a:solidFill>
                  <a:schemeClr val="bg1"/>
                </a:solidFill>
                <a:latin typeface="Pretendard ExtraBold"/>
              </a:rPr>
              <a:t>3</a:t>
            </a:r>
            <a:endParaRPr lang="en-US" sz="1200" b="1" i="0" u="none" strike="noStrike" spc="-300" dirty="0">
              <a:solidFill>
                <a:schemeClr val="bg1"/>
              </a:solidFill>
              <a:latin typeface="Pretendard ExtraBold"/>
            </a:endParaRPr>
          </a:p>
        </p:txBody>
      </p:sp>
      <p:pic>
        <p:nvPicPr>
          <p:cNvPr id="83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7824" y="2313626"/>
            <a:ext cx="365433" cy="358726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09365" y="3717032"/>
            <a:ext cx="4283115" cy="2510399"/>
          </a:xfrm>
          <a:prstGeom prst="rect">
            <a:avLst/>
          </a:prstGeom>
        </p:spPr>
      </p:pic>
      <p:sp>
        <p:nvSpPr>
          <p:cNvPr id="86" name="모서리가 둥근 직사각형 85"/>
          <p:cNvSpPr/>
          <p:nvPr/>
        </p:nvSpPr>
        <p:spPr>
          <a:xfrm>
            <a:off x="315015" y="3761533"/>
            <a:ext cx="1376252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  <a:alpha val="62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기존 구성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87" name="모서리가 둥근 직사각형 86"/>
          <p:cNvSpPr/>
          <p:nvPr/>
        </p:nvSpPr>
        <p:spPr>
          <a:xfrm>
            <a:off x="4682001" y="3762653"/>
            <a:ext cx="1376252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  <a:alpha val="62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변경 </a:t>
            </a:r>
            <a:r>
              <a:rPr lang="en-US" altLang="ko-KR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LAY OUT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252285" y="6137181"/>
            <a:ext cx="400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 b="1" u="sng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11</a:t>
            </a:r>
            <a:r>
              <a:rPr lang="ko-KR" altLang="en-US" sz="1000" dirty="0" smtClean="0">
                <a:latin typeface="+mn-ea"/>
              </a:rPr>
              <a:t>월 </a:t>
            </a:r>
            <a:r>
              <a:rPr lang="en-US" altLang="ko-KR" sz="1000" dirty="0" smtClean="0">
                <a:latin typeface="+mn-ea"/>
              </a:rPr>
              <a:t>SMD/RADIAL </a:t>
            </a:r>
            <a:r>
              <a:rPr lang="ko-KR" altLang="en-US" sz="1000" dirty="0" smtClean="0">
                <a:latin typeface="+mn-ea"/>
              </a:rPr>
              <a:t>완료 </a:t>
            </a:r>
            <a:r>
              <a:rPr lang="en-US" altLang="ko-KR" sz="1000" dirty="0" smtClean="0">
                <a:latin typeface="+mn-ea"/>
              </a:rPr>
              <a:t>/ 25</a:t>
            </a:r>
            <a:r>
              <a:rPr lang="ko-KR" altLang="en-US" sz="1000" dirty="0" smtClean="0">
                <a:latin typeface="+mn-ea"/>
              </a:rPr>
              <a:t>년 </a:t>
            </a:r>
            <a:r>
              <a:rPr lang="en-US" altLang="ko-KR" sz="1000" dirty="0" smtClean="0">
                <a:latin typeface="+mn-ea"/>
              </a:rPr>
              <a:t>2</a:t>
            </a:r>
            <a:r>
              <a:rPr lang="ko-KR" altLang="en-US" sz="1000" dirty="0" smtClean="0">
                <a:latin typeface="+mn-ea"/>
              </a:rPr>
              <a:t>월 </a:t>
            </a:r>
            <a:r>
              <a:rPr lang="en-US" altLang="ko-KR" sz="1000" dirty="0" smtClean="0">
                <a:latin typeface="+mn-ea"/>
              </a:rPr>
              <a:t>EYELET </a:t>
            </a:r>
            <a:r>
              <a:rPr lang="ko-KR" altLang="en-US" sz="1000" dirty="0" smtClean="0">
                <a:latin typeface="+mn-ea"/>
              </a:rPr>
              <a:t>공정 재구성 계획 </a:t>
            </a:r>
            <a:endParaRPr lang="en-US" altLang="ko-KR" sz="1000" dirty="0" smtClean="0">
              <a:latin typeface="+mn-ea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5734217" y="4365103"/>
            <a:ext cx="493967" cy="612945"/>
          </a:xfrm>
          <a:prstGeom prst="rect">
            <a:avLst/>
          </a:prstGeom>
          <a:noFill/>
          <a:ln w="158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5641651" y="5304036"/>
            <a:ext cx="727827" cy="612945"/>
          </a:xfrm>
          <a:prstGeom prst="rect">
            <a:avLst/>
          </a:prstGeom>
          <a:noFill/>
          <a:ln w="158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5143502" y="6161675"/>
            <a:ext cx="1332147" cy="351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b="1" u="sng" dirty="0" smtClean="0">
                <a:latin typeface="+mn-ea"/>
              </a:rPr>
              <a:t>SIDE </a:t>
            </a:r>
            <a:r>
              <a:rPr lang="ko-KR" altLang="en-US" sz="1000" b="1" u="sng" dirty="0" err="1" smtClean="0">
                <a:latin typeface="+mn-ea"/>
              </a:rPr>
              <a:t>적제공간</a:t>
            </a:r>
            <a:r>
              <a:rPr lang="ko-KR" altLang="en-US" sz="1000" b="1" u="sng" dirty="0" smtClean="0">
                <a:latin typeface="+mn-ea"/>
              </a:rPr>
              <a:t> 제거</a:t>
            </a:r>
            <a:endParaRPr lang="en-US" altLang="ko-KR" sz="1000" u="sng" dirty="0" smtClean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4651531" y="6299438"/>
            <a:ext cx="493967" cy="183014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50860" y="5193917"/>
            <a:ext cx="1693547" cy="110119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300193" y="4096094"/>
            <a:ext cx="1938045" cy="127822"/>
          </a:xfrm>
          <a:prstGeom prst="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7029197" y="6157063"/>
            <a:ext cx="1922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u="sng" smtClean="0">
                <a:latin typeface="+mn-ea"/>
              </a:rPr>
              <a:t>제품 선입선출 공간 개선 활용</a:t>
            </a:r>
            <a:endParaRPr lang="en-US" altLang="ko-KR" sz="1000" u="sng" dirty="0" smtClean="0">
              <a:latin typeface="+mn-ea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6535230" y="6299438"/>
            <a:ext cx="493967" cy="183014"/>
          </a:xfrm>
          <a:prstGeom prst="rect">
            <a:avLst/>
          </a:prstGeom>
          <a:noFill/>
          <a:ln w="15875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0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804935"/>
              </p:ext>
            </p:extLst>
          </p:nvPr>
        </p:nvGraphicFramePr>
        <p:xfrm>
          <a:off x="272635" y="1080190"/>
          <a:ext cx="8707242" cy="5334244"/>
        </p:xfrm>
        <a:graphic>
          <a:graphicData uri="http://schemas.openxmlformats.org/drawingml/2006/table">
            <a:tbl>
              <a:tblPr/>
              <a:tblGrid>
                <a:gridCol w="4366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406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9089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과제명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1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MES DATA KPI </a:t>
                      </a:r>
                      <a:r>
                        <a:rPr lang="ko-KR" altLang="en-US" sz="1100" kern="1200" baseline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정합률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추진기간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2024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2025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김남수 </a:t>
                      </a:r>
                      <a:r>
                        <a:rPr lang="ko-KR" altLang="en-US" sz="1100" b="0" baseline="0" dirty="0" smtClean="0">
                          <a:latin typeface="+mn-ea"/>
                          <a:ea typeface="+mn-ea"/>
                        </a:rPr>
                        <a:t>수석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부문장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김진수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법인장</a:t>
                      </a: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68662">
                <a:tc row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목적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/ Activity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900" baseline="0" dirty="0" smtClean="0"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sz="11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MES/EMI SYSTEM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운영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DATA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신뢰도 확보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KPI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모니터링 운영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개선 </a:t>
                      </a:r>
                      <a:endParaRPr lang="en-US" altLang="ko-KR" sz="11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R" sz="900" baseline="0" dirty="0" smtClean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9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ko-KR" altLang="en-US" sz="1100" b="1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개선 활동 방향</a:t>
                      </a:r>
                      <a:endParaRPr lang="en-US" altLang="ko-KR" sz="900" b="1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추진목표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38275">
                <a:tc v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기대효과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2890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Action</a:t>
                      </a:r>
                      <a:r>
                        <a:rPr lang="en-US" altLang="ko-KR" sz="1100" b="1" baseline="0" dirty="0">
                          <a:latin typeface="+mn-ea"/>
                          <a:ea typeface="+mn-ea"/>
                        </a:rPr>
                        <a:t> Plan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일정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51520" y="169476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800" b="1" dirty="0">
                <a:latin typeface="+mn-ea"/>
              </a:rPr>
              <a:t>■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’25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년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과제 추진 방안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</a:endParaRP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328863" y="706474"/>
            <a:ext cx="626469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가공비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생산성 향상</a:t>
            </a:r>
            <a:r>
              <a:rPr lang="en-US" altLang="ko-KR" b="1" dirty="0">
                <a:latin typeface="+mn-ea"/>
              </a:rPr>
              <a:t>_ 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자동화 공정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8" y="3027193"/>
            <a:ext cx="31117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ko-KR" altLang="en-US" sz="1000" dirty="0" smtClean="0"/>
              <a:t>생산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효율 </a:t>
            </a:r>
            <a:r>
              <a:rPr lang="en-US" altLang="ko-KR" sz="1000" dirty="0" smtClean="0"/>
              <a:t>SYSTME </a:t>
            </a:r>
            <a:r>
              <a:rPr lang="ko-KR" altLang="en-US" sz="1000" dirty="0" smtClean="0"/>
              <a:t>관리 운영  자동화</a:t>
            </a:r>
            <a:endParaRPr lang="en-US" altLang="ko-KR" sz="1000" dirty="0" smtClean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MES </a:t>
            </a:r>
            <a:r>
              <a:rPr lang="ko-KR" altLang="en-US" sz="1000" dirty="0" smtClean="0"/>
              <a:t>운영 활용 신뢰성 검증</a:t>
            </a:r>
            <a:endParaRPr lang="en-US" altLang="ko-KR" sz="1000" dirty="0" smtClean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ko-KR" altLang="en-US" sz="1000" dirty="0" err="1" smtClean="0"/>
              <a:t>치공구</a:t>
            </a:r>
            <a:r>
              <a:rPr lang="ko-KR" altLang="en-US" sz="1000" dirty="0" smtClean="0"/>
              <a:t> 설비 운영 </a:t>
            </a:r>
            <a:r>
              <a:rPr lang="en-US" altLang="ko-KR" sz="1000" dirty="0" smtClean="0"/>
              <a:t>DATA </a:t>
            </a:r>
            <a:r>
              <a:rPr lang="ko-KR" altLang="en-US" sz="1000" dirty="0" smtClean="0"/>
              <a:t>지속 관리 운영 </a:t>
            </a:r>
            <a:r>
              <a:rPr lang="en-US" altLang="ko-KR" sz="1000" dirty="0" smtClean="0"/>
              <a:t>CHECK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ko-KR" altLang="en-US" sz="1000" dirty="0" smtClean="0"/>
              <a:t>담당자 지정 관리 교육 진행 </a:t>
            </a:r>
            <a:endParaRPr lang="en-US" altLang="ko-KR" sz="10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073919"/>
              </p:ext>
            </p:extLst>
          </p:nvPr>
        </p:nvGraphicFramePr>
        <p:xfrm>
          <a:off x="364823" y="5085184"/>
          <a:ext cx="8527652" cy="1296145"/>
        </p:xfrm>
        <a:graphic>
          <a:graphicData uri="http://schemas.openxmlformats.org/drawingml/2006/table">
            <a:tbl>
              <a:tblPr/>
              <a:tblGrid>
                <a:gridCol w="517408"/>
                <a:gridCol w="180134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</a:tblGrid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 검증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가동효율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관리 개선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sz="7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MTBF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평가 검증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3851920" y="5517232"/>
            <a:ext cx="1368152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355976" y="5733256"/>
            <a:ext cx="2664296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5940152" y="6021288"/>
            <a:ext cx="187220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7524328" y="6237312"/>
            <a:ext cx="129080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731177"/>
              </p:ext>
            </p:extLst>
          </p:nvPr>
        </p:nvGraphicFramePr>
        <p:xfrm>
          <a:off x="4716016" y="2132856"/>
          <a:ext cx="4176463" cy="792088"/>
        </p:xfrm>
        <a:graphic>
          <a:graphicData uri="http://schemas.openxmlformats.org/drawingml/2006/table">
            <a:tbl>
              <a:tblPr/>
              <a:tblGrid>
                <a:gridCol w="1271098"/>
                <a:gridCol w="581073"/>
                <a:gridCol w="581073"/>
                <a:gridCol w="581073"/>
                <a:gridCol w="581073"/>
                <a:gridCol w="581073"/>
              </a:tblGrid>
              <a:tr h="396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3960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 DATA 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48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그룹 227"/>
          <p:cNvGrpSpPr/>
          <p:nvPr/>
        </p:nvGrpSpPr>
        <p:grpSpPr>
          <a:xfrm>
            <a:off x="260342" y="3014038"/>
            <a:ext cx="5535794" cy="1780753"/>
            <a:chOff x="0" y="1905041"/>
            <a:chExt cx="2989391" cy="904569"/>
          </a:xfrm>
        </p:grpSpPr>
        <p:sp>
          <p:nvSpPr>
            <p:cNvPr id="230" name="직사각형 229"/>
            <p:cNvSpPr/>
            <p:nvPr/>
          </p:nvSpPr>
          <p:spPr bwMode="auto">
            <a:xfrm>
              <a:off x="0" y="2085140"/>
              <a:ext cx="2989391" cy="72447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rgbClr val="009CE1"/>
              </a:solidFill>
              <a:prstDash val="solid"/>
            </a:ln>
            <a:effectLst/>
          </p:spPr>
          <p:txBody>
            <a:bodyPr wrap="square" rIns="0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228600" marR="0" lvl="2" indent="-228600" defTabSz="89535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Wingdings" panose="05000000000000000000" pitchFamily="2" charset="2"/>
                <a:buChar char="ü"/>
                <a:tabLst/>
                <a:defRPr/>
              </a:pPr>
              <a:endParaRPr lang="en-US" altLang="ko-KR" sz="1000" kern="0" dirty="0">
                <a:solidFill>
                  <a:srgbClr val="0D0D0D"/>
                </a:solidFill>
                <a:latin typeface="맑은 고딕" pitchFamily="50" charset="-127"/>
              </a:endParaRPr>
            </a:p>
          </p:txBody>
        </p:sp>
        <p:sp>
          <p:nvSpPr>
            <p:cNvPr id="231" name="Text Box 5"/>
            <p:cNvSpPr txBox="1">
              <a:spLocks noChangeArrowheads="1"/>
            </p:cNvSpPr>
            <p:nvPr/>
          </p:nvSpPr>
          <p:spPr bwMode="gray">
            <a:xfrm>
              <a:off x="0" y="1905041"/>
              <a:ext cx="2989391" cy="148199"/>
            </a:xfrm>
            <a:prstGeom prst="roundRect">
              <a:avLst>
                <a:gd name="adj" fmla="val 8334"/>
              </a:avLst>
            </a:prstGeom>
            <a:solidFill>
              <a:schemeClr val="tx2">
                <a:lumMod val="60000"/>
                <a:lumOff val="40000"/>
                <a:alpha val="80000"/>
              </a:schemeClr>
            </a:solidFill>
            <a:ln w="6350" cap="flat" cmpd="sng" algn="ctr">
              <a:solidFill>
                <a:srgbClr val="1696C8"/>
              </a:solidFill>
              <a:prstDash val="solid"/>
            </a:ln>
            <a:effectLst/>
          </p:spPr>
          <p:txBody>
            <a:bodyPr wrap="square" tIns="46800" bIns="46800" anchor="ctr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D090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▣ </a:t>
              </a:r>
              <a:r>
                <a:rPr lang="en-US" altLang="ko-KR" b="1" kern="0" dirty="0" smtClean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MES ,EMI </a:t>
              </a:r>
              <a:r>
                <a:rPr lang="ko-KR" altLang="en-US" b="1" kern="0" dirty="0" smtClean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모니터링 </a:t>
              </a:r>
              <a:r>
                <a:rPr lang="en-US" altLang="ko-KR" b="1" kern="0" dirty="0" smtClean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KPI DATA </a:t>
              </a:r>
              <a:r>
                <a:rPr lang="ko-KR" altLang="en-US" b="1" kern="0" dirty="0" smtClean="0">
                  <a:solidFill>
                    <a:sysClr val="window" lastClr="FFFFFF"/>
                  </a:solidFill>
                  <a:latin typeface="맑은 고딕" pitchFamily="50" charset="-127"/>
                  <a:ea typeface="맑은 고딕" pitchFamily="50" charset="-127"/>
                </a:rPr>
                <a:t>개선 활동</a:t>
              </a:r>
              <a:endParaRPr kumimoji="0" lang="ko-KR" altLang="en-US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3" name="Rectangle 37"/>
          <p:cNvSpPr>
            <a:spLocks noChangeArrowheads="1"/>
          </p:cNvSpPr>
          <p:nvPr/>
        </p:nvSpPr>
        <p:spPr bwMode="auto">
          <a:xfrm>
            <a:off x="251520" y="720143"/>
            <a:ext cx="367240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en-US" altLang="ko-KR" b="1" dirty="0" smtClean="0">
                <a:solidFill>
                  <a:srgbClr val="000000"/>
                </a:solidFill>
                <a:latin typeface="+mj-ea"/>
              </a:rPr>
              <a:t>MES DATA KPI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66419" y="1138013"/>
            <a:ext cx="2558220" cy="307777"/>
            <a:chOff x="273205" y="807065"/>
            <a:chExt cx="2558220" cy="307777"/>
          </a:xfrm>
        </p:grpSpPr>
        <p:sp>
          <p:nvSpPr>
            <p:cNvPr id="40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239520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KPI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지표 </a:t>
              </a:r>
              <a:r>
                <a:rPr lang="ko-KR" altLang="en-US" sz="1400" b="1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정합률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달성 목적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273205" y="897743"/>
              <a:ext cx="163014" cy="15293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260342" y="1729241"/>
            <a:ext cx="5535794" cy="1172574"/>
            <a:chOff x="4618800" y="3995051"/>
            <a:chExt cx="3935555" cy="772072"/>
          </a:xfrm>
        </p:grpSpPr>
        <p:grpSp>
          <p:nvGrpSpPr>
            <p:cNvPr id="83" name="그룹 82"/>
            <p:cNvGrpSpPr/>
            <p:nvPr/>
          </p:nvGrpSpPr>
          <p:grpSpPr>
            <a:xfrm>
              <a:off x="4618800" y="3995051"/>
              <a:ext cx="3935555" cy="772072"/>
              <a:chOff x="0" y="1905041"/>
              <a:chExt cx="2989391" cy="929678"/>
            </a:xfrm>
          </p:grpSpPr>
          <p:sp>
            <p:nvSpPr>
              <p:cNvPr id="86" name="직사각형 85"/>
              <p:cNvSpPr/>
              <p:nvPr/>
            </p:nvSpPr>
            <p:spPr bwMode="auto">
              <a:xfrm>
                <a:off x="0" y="2167334"/>
                <a:ext cx="2989391" cy="667385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rgbClr val="009CE1"/>
                </a:solidFill>
                <a:prstDash val="solid"/>
              </a:ln>
              <a:effectLst/>
            </p:spPr>
            <p:txBody>
              <a:bodyPr wrap="square" rIns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2" indent="-228600" defTabSz="89535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00000"/>
                  <a:buFont typeface="Wingdings" panose="05000000000000000000" pitchFamily="2" charset="2"/>
                  <a:buChar char="ü"/>
                  <a:tabLst/>
                  <a:defRPr/>
                </a:pPr>
                <a:endParaRPr lang="en-US" altLang="ko-KR" sz="1000" kern="0" dirty="0">
                  <a:solidFill>
                    <a:srgbClr val="0D0D0D"/>
                  </a:solidFill>
                  <a:latin typeface="맑은 고딕" pitchFamily="50" charset="-127"/>
                </a:endParaRPr>
              </a:p>
            </p:txBody>
          </p:sp>
          <p:sp>
            <p:nvSpPr>
              <p:cNvPr id="87" name="Text Box 5"/>
              <p:cNvSpPr txBox="1">
                <a:spLocks noChangeArrowheads="1"/>
              </p:cNvSpPr>
              <p:nvPr/>
            </p:nvSpPr>
            <p:spPr bwMode="gray">
              <a:xfrm>
                <a:off x="0" y="1905041"/>
                <a:ext cx="2989391" cy="221749"/>
              </a:xfrm>
              <a:prstGeom prst="roundRect">
                <a:avLst>
                  <a:gd name="adj" fmla="val 8334"/>
                </a:avLst>
              </a:prstGeom>
              <a:solidFill>
                <a:schemeClr val="tx2">
                  <a:lumMod val="60000"/>
                  <a:lumOff val="40000"/>
                  <a:alpha val="80000"/>
                </a:schemeClr>
              </a:solidFill>
              <a:ln w="6350" cap="flat" cmpd="sng" algn="ctr">
                <a:solidFill>
                  <a:srgbClr val="1696C8"/>
                </a:solidFill>
                <a:prstDash val="solid"/>
              </a:ln>
              <a:effectLst/>
            </p:spPr>
            <p:txBody>
              <a:bodyPr wrap="square" tIns="46800" bIns="46800" anchor="ctr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7D0900"/>
                  </a:buClr>
                  <a:buSzTx/>
                  <a:buFontTx/>
                  <a:buNone/>
                  <a:tabLst/>
                  <a:defRPr/>
                </a:pPr>
                <a:r>
                  <a:rPr kumimoji="0" lang="ko-KR" altLang="en-US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▣ </a:t>
                </a:r>
                <a:r>
                  <a:rPr lang="en-US" altLang="ko-KR" b="1" kern="0" dirty="0" smtClean="0">
                    <a:solidFill>
                      <a:sysClr val="window" lastClr="FFFFFF"/>
                    </a:solidFill>
                    <a:latin typeface="맑은 고딕" pitchFamily="50" charset="-127"/>
                    <a:ea typeface="맑은 고딕" pitchFamily="50" charset="-127"/>
                  </a:rPr>
                  <a:t>MES </a:t>
                </a:r>
                <a:r>
                  <a:rPr lang="ko-KR" altLang="en-US" b="1" kern="0" dirty="0" smtClean="0">
                    <a:solidFill>
                      <a:sysClr val="window" lastClr="FFFFFF"/>
                    </a:solidFill>
                    <a:latin typeface="맑은 고딕" pitchFamily="50" charset="-127"/>
                    <a:ea typeface="맑은 고딕" pitchFamily="50" charset="-127"/>
                  </a:rPr>
                  <a:t>고도화 운영 유지관리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6709983" y="4315382"/>
              <a:ext cx="1718777" cy="36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00" dirty="0" smtClean="0"/>
                <a:t>MES </a:t>
              </a:r>
              <a:r>
                <a:rPr lang="ko-KR" altLang="en-US" sz="1000" dirty="0" smtClean="0"/>
                <a:t>운영 설비 및 </a:t>
              </a:r>
              <a:r>
                <a:rPr lang="ko-KR" altLang="en-US" sz="1000" dirty="0" err="1" smtClean="0"/>
                <a:t>치공구</a:t>
              </a:r>
              <a:r>
                <a:rPr lang="ko-KR" altLang="en-US" sz="1000" dirty="0" smtClean="0"/>
                <a:t> 관리 유지</a:t>
              </a:r>
              <a:endParaRPr lang="en-US" altLang="ko-KR" sz="1000" dirty="0" smtClean="0"/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000" dirty="0" smtClean="0"/>
                <a:t>누락 및 일정 지연등록 개선</a:t>
              </a:r>
              <a:endParaRPr lang="en-US" altLang="ko-KR" sz="1000" dirty="0" smtClean="0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829" y="1729241"/>
            <a:ext cx="3053006" cy="1172574"/>
          </a:xfrm>
          <a:prstGeom prst="rect">
            <a:avLst/>
          </a:prstGeom>
        </p:spPr>
      </p:pic>
      <p:grpSp>
        <p:nvGrpSpPr>
          <p:cNvPr id="232" name="그룹 231"/>
          <p:cNvGrpSpPr/>
          <p:nvPr/>
        </p:nvGrpSpPr>
        <p:grpSpPr>
          <a:xfrm>
            <a:off x="306217" y="3424041"/>
            <a:ext cx="5444043" cy="1109422"/>
            <a:chOff x="216826" y="3166775"/>
            <a:chExt cx="5639003" cy="1109422"/>
          </a:xfrm>
        </p:grpSpPr>
        <p:grpSp>
          <p:nvGrpSpPr>
            <p:cNvPr id="26" name="그룹 25"/>
            <p:cNvGrpSpPr/>
            <p:nvPr/>
          </p:nvGrpSpPr>
          <p:grpSpPr>
            <a:xfrm>
              <a:off x="216826" y="3965525"/>
              <a:ext cx="5639003" cy="310672"/>
              <a:chOff x="216826" y="3965525"/>
              <a:chExt cx="5639003" cy="310672"/>
            </a:xfrm>
          </p:grpSpPr>
          <p:sp>
            <p:nvSpPr>
              <p:cNvPr id="157" name="직사각형 156"/>
              <p:cNvSpPr/>
              <p:nvPr/>
            </p:nvSpPr>
            <p:spPr>
              <a:xfrm>
                <a:off x="216826" y="3966767"/>
                <a:ext cx="1242218" cy="309430"/>
              </a:xfrm>
              <a:prstGeom prst="rect">
                <a:avLst/>
              </a:prstGeom>
              <a:solidFill>
                <a:schemeClr val="tx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lnSpc>
                    <a:spcPct val="150000"/>
                  </a:lnSpc>
                  <a:defRPr/>
                </a:pPr>
                <a:r>
                  <a:rPr lang="ko-KR" altLang="en-US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생산실적</a:t>
                </a: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&amp;</a:t>
                </a:r>
                <a:r>
                  <a:rPr lang="ko-KR" altLang="en-US" sz="1000" b="1" dirty="0" err="1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진도율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3" name="직사각형 162"/>
              <p:cNvSpPr/>
              <p:nvPr/>
            </p:nvSpPr>
            <p:spPr>
              <a:xfrm>
                <a:off x="1682421" y="3966767"/>
                <a:ext cx="1242218" cy="309430"/>
              </a:xfrm>
              <a:prstGeom prst="rect">
                <a:avLst/>
              </a:prstGeom>
              <a:solidFill>
                <a:schemeClr val="tx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lnSpc>
                    <a:spcPct val="150000"/>
                  </a:lnSpc>
                  <a:defRPr/>
                </a:pPr>
                <a:r>
                  <a:rPr lang="ko-KR" altLang="en-US" sz="1000" b="1" dirty="0" err="1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가동율</a:t>
                </a:r>
                <a:r>
                  <a:rPr lang="ko-KR" altLang="en-US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1000" b="1" dirty="0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&amp; </a:t>
                </a:r>
                <a:r>
                  <a:rPr lang="ko-KR" altLang="en-US" sz="1000" b="1" dirty="0" err="1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유실율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4" name="직사각형 163"/>
              <p:cNvSpPr/>
              <p:nvPr/>
            </p:nvSpPr>
            <p:spPr>
              <a:xfrm>
                <a:off x="3148016" y="3966768"/>
                <a:ext cx="1242218" cy="309429"/>
              </a:xfrm>
              <a:prstGeom prst="rect">
                <a:avLst/>
              </a:prstGeom>
              <a:solidFill>
                <a:schemeClr val="tx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lnSpc>
                    <a:spcPct val="150000"/>
                  </a:lnSpc>
                  <a:defRPr/>
                </a:pPr>
                <a:r>
                  <a:rPr lang="ko-KR" altLang="en-US" sz="1000" b="1" dirty="0" err="1" smtClean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불량율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5" name="직사각형 164"/>
              <p:cNvSpPr/>
              <p:nvPr/>
            </p:nvSpPr>
            <p:spPr>
              <a:xfrm>
                <a:off x="4613611" y="3965525"/>
                <a:ext cx="1242218" cy="310672"/>
              </a:xfrm>
              <a:prstGeom prst="rect">
                <a:avLst/>
              </a:prstGeom>
              <a:solidFill>
                <a:schemeClr val="tx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lnSpc>
                    <a:spcPct val="150000"/>
                  </a:lnSpc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맑은 고딕" pitchFamily="50" charset="-127"/>
                    <a:ea typeface="맑은 고딕" pitchFamily="50" charset="-127"/>
                  </a:rPr>
                  <a:t>MTBF</a:t>
                </a:r>
                <a:endParaRPr lang="ko-KR" altLang="en-US" sz="10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450351" y="3166775"/>
              <a:ext cx="5181690" cy="219300"/>
              <a:chOff x="310577" y="3154077"/>
              <a:chExt cx="5181690" cy="219300"/>
            </a:xfrm>
          </p:grpSpPr>
          <p:grpSp>
            <p:nvGrpSpPr>
              <p:cNvPr id="24" name="그룹 23"/>
              <p:cNvGrpSpPr/>
              <p:nvPr/>
            </p:nvGrpSpPr>
            <p:grpSpPr>
              <a:xfrm>
                <a:off x="1403138" y="3154077"/>
                <a:ext cx="811448" cy="215900"/>
                <a:chOff x="4536281" y="5089503"/>
                <a:chExt cx="811448" cy="215900"/>
              </a:xfrm>
            </p:grpSpPr>
            <p:sp>
              <p:nvSpPr>
                <p:cNvPr id="183" name="직사각형 182"/>
                <p:cNvSpPr/>
                <p:nvPr/>
              </p:nvSpPr>
              <p:spPr bwMode="auto">
                <a:xfrm>
                  <a:off x="4572000" y="5089503"/>
                  <a:ext cx="775729" cy="2159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rgbClr val="B7DEE8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ko-KR" altLang="en-US" sz="1000" b="1" kern="0" smtClean="0">
                      <a:solidFill>
                        <a:sysClr val="windowText" lastClr="000000"/>
                      </a:solidFill>
                      <a:latin typeface="맑은 고딕"/>
                      <a:ea typeface="맑은 고딕"/>
                    </a:rPr>
                    <a:t>공정별</a:t>
                  </a:r>
                  <a:endParaRPr kumimoji="0" lang="ko-KR" altLang="en-US" sz="1000" b="1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84" name="직사각형 183"/>
                <p:cNvSpPr/>
                <p:nvPr/>
              </p:nvSpPr>
              <p:spPr bwMode="auto">
                <a:xfrm>
                  <a:off x="4536281" y="5089503"/>
                  <a:ext cx="71437" cy="215900"/>
                </a:xfrm>
                <a:prstGeom prst="rect">
                  <a:avLst/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000" b="1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</p:grpSp>
          <p:grpSp>
            <p:nvGrpSpPr>
              <p:cNvPr id="185" name="그룹 184"/>
              <p:cNvGrpSpPr/>
              <p:nvPr/>
            </p:nvGrpSpPr>
            <p:grpSpPr>
              <a:xfrm>
                <a:off x="310577" y="3157477"/>
                <a:ext cx="811448" cy="215900"/>
                <a:chOff x="4536281" y="5089503"/>
                <a:chExt cx="811448" cy="215900"/>
              </a:xfrm>
            </p:grpSpPr>
            <p:sp>
              <p:nvSpPr>
                <p:cNvPr id="186" name="직사각형 185"/>
                <p:cNvSpPr/>
                <p:nvPr/>
              </p:nvSpPr>
              <p:spPr bwMode="auto">
                <a:xfrm>
                  <a:off x="4572000" y="5089503"/>
                  <a:ext cx="775729" cy="2159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rgbClr val="B7DEE8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ko-KR" sz="1000" b="1" kern="0" dirty="0" smtClean="0">
                      <a:solidFill>
                        <a:sysClr val="windowText" lastClr="000000"/>
                      </a:solidFill>
                      <a:latin typeface="맑은 고딕"/>
                      <a:ea typeface="맑은 고딕"/>
                    </a:rPr>
                    <a:t>LINE</a:t>
                  </a:r>
                  <a:r>
                    <a:rPr lang="ko-KR" altLang="en-US" sz="1000" b="1" kern="0" dirty="0" smtClean="0">
                      <a:solidFill>
                        <a:sysClr val="windowText" lastClr="000000"/>
                      </a:solidFill>
                      <a:latin typeface="맑은 고딕"/>
                      <a:ea typeface="맑은 고딕"/>
                    </a:rPr>
                    <a:t>별</a:t>
                  </a:r>
                  <a:endParaRPr kumimoji="0" lang="ko-KR" altLang="en-US" sz="1000" b="1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87" name="직사각형 186"/>
                <p:cNvSpPr/>
                <p:nvPr/>
              </p:nvSpPr>
              <p:spPr bwMode="auto">
                <a:xfrm>
                  <a:off x="4536281" y="5089503"/>
                  <a:ext cx="71437" cy="215900"/>
                </a:xfrm>
                <a:prstGeom prst="rect">
                  <a:avLst/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000" b="1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</p:grpSp>
          <p:grpSp>
            <p:nvGrpSpPr>
              <p:cNvPr id="188" name="그룹 187"/>
              <p:cNvGrpSpPr/>
              <p:nvPr/>
            </p:nvGrpSpPr>
            <p:grpSpPr>
              <a:xfrm>
                <a:off x="2495699" y="3154927"/>
                <a:ext cx="811448" cy="215900"/>
                <a:chOff x="4536281" y="5089503"/>
                <a:chExt cx="811448" cy="215900"/>
              </a:xfrm>
            </p:grpSpPr>
            <p:sp>
              <p:nvSpPr>
                <p:cNvPr id="189" name="직사각형 188"/>
                <p:cNvSpPr/>
                <p:nvPr/>
              </p:nvSpPr>
              <p:spPr bwMode="auto">
                <a:xfrm>
                  <a:off x="4572000" y="5089503"/>
                  <a:ext cx="775729" cy="2159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rgbClr val="B7DEE8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altLang="ko-KR" sz="1000" b="1" kern="0" dirty="0">
                      <a:solidFill>
                        <a:sysClr val="windowText" lastClr="000000"/>
                      </a:solidFill>
                      <a:ea typeface="맑은 고딕"/>
                    </a:rPr>
                    <a:t>Daily</a:t>
                  </a:r>
                  <a:endParaRPr kumimoji="0" lang="ko-KR" altLang="en-US" sz="1000" b="1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90" name="직사각형 189"/>
                <p:cNvSpPr/>
                <p:nvPr/>
              </p:nvSpPr>
              <p:spPr bwMode="auto">
                <a:xfrm>
                  <a:off x="4536281" y="5089503"/>
                  <a:ext cx="71437" cy="215900"/>
                </a:xfrm>
                <a:prstGeom prst="rect">
                  <a:avLst/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000" b="1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</p:grpSp>
          <p:grpSp>
            <p:nvGrpSpPr>
              <p:cNvPr id="191" name="그룹 190"/>
              <p:cNvGrpSpPr/>
              <p:nvPr/>
            </p:nvGrpSpPr>
            <p:grpSpPr>
              <a:xfrm>
                <a:off x="3588260" y="3155777"/>
                <a:ext cx="811448" cy="215900"/>
                <a:chOff x="4536281" y="5089503"/>
                <a:chExt cx="811448" cy="215900"/>
              </a:xfrm>
            </p:grpSpPr>
            <p:sp>
              <p:nvSpPr>
                <p:cNvPr id="192" name="직사각형 191"/>
                <p:cNvSpPr/>
                <p:nvPr/>
              </p:nvSpPr>
              <p:spPr bwMode="auto">
                <a:xfrm>
                  <a:off x="4572000" y="5089503"/>
                  <a:ext cx="775729" cy="2159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rgbClr val="B7DEE8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000" b="1" kern="0" dirty="0" smtClean="0">
                      <a:solidFill>
                        <a:sysClr val="windowText" lastClr="000000"/>
                      </a:solidFill>
                      <a:ea typeface="맑은 고딕"/>
                    </a:rPr>
                    <a:t>월별</a:t>
                  </a:r>
                  <a:endParaRPr kumimoji="0" lang="ko-KR" altLang="en-US" sz="1000" b="1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93" name="직사각형 192"/>
                <p:cNvSpPr/>
                <p:nvPr/>
              </p:nvSpPr>
              <p:spPr bwMode="auto">
                <a:xfrm>
                  <a:off x="4536281" y="5089503"/>
                  <a:ext cx="71437" cy="215900"/>
                </a:xfrm>
                <a:prstGeom prst="rect">
                  <a:avLst/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000" b="1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</p:grpSp>
          <p:grpSp>
            <p:nvGrpSpPr>
              <p:cNvPr id="194" name="그룹 193"/>
              <p:cNvGrpSpPr/>
              <p:nvPr/>
            </p:nvGrpSpPr>
            <p:grpSpPr>
              <a:xfrm>
                <a:off x="4680819" y="3156627"/>
                <a:ext cx="811448" cy="215900"/>
                <a:chOff x="4536281" y="5089503"/>
                <a:chExt cx="811448" cy="215900"/>
              </a:xfrm>
            </p:grpSpPr>
            <p:sp>
              <p:nvSpPr>
                <p:cNvPr id="195" name="직사각형 194"/>
                <p:cNvSpPr/>
                <p:nvPr/>
              </p:nvSpPr>
              <p:spPr bwMode="auto">
                <a:xfrm>
                  <a:off x="4572000" y="5089503"/>
                  <a:ext cx="775729" cy="2159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rgbClr val="B7DEE8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r>
                    <a:rPr lang="ko-KR" altLang="en-US" sz="1000" b="1" kern="0" dirty="0" err="1" smtClean="0">
                      <a:solidFill>
                        <a:sysClr val="windowText" lastClr="000000"/>
                      </a:solidFill>
                      <a:ea typeface="맑은 고딕"/>
                    </a:rPr>
                    <a:t>모델별</a:t>
                  </a:r>
                  <a:endParaRPr kumimoji="0" lang="ko-KR" altLang="en-US" sz="1000" b="1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 bwMode="auto">
                <a:xfrm>
                  <a:off x="4536281" y="5089503"/>
                  <a:ext cx="71437" cy="215900"/>
                </a:xfrm>
                <a:prstGeom prst="rect">
                  <a:avLst/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 sz="1000" b="1" kern="0" dirty="0">
                    <a:solidFill>
                      <a:sysClr val="windowText" lastClr="000000"/>
                    </a:solidFill>
                    <a:latin typeface="맑은 고딕"/>
                    <a:ea typeface="맑은 고딕"/>
                  </a:endParaRPr>
                </a:p>
              </p:txBody>
            </p:sp>
          </p:grpSp>
        </p:grpSp>
        <p:cxnSp>
          <p:nvCxnSpPr>
            <p:cNvPr id="43" name="직선 화살표 연결선 42"/>
            <p:cNvCxnSpPr>
              <a:stCxn id="157" idx="0"/>
              <a:endCxn id="186" idx="2"/>
            </p:cNvCxnSpPr>
            <p:nvPr/>
          </p:nvCxnSpPr>
          <p:spPr>
            <a:xfrm flipV="1">
              <a:off x="837935" y="3386075"/>
              <a:ext cx="36000" cy="580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직선 화살표 연결선 200"/>
            <p:cNvCxnSpPr>
              <a:stCxn id="157" idx="0"/>
              <a:endCxn id="183" idx="2"/>
            </p:cNvCxnSpPr>
            <p:nvPr/>
          </p:nvCxnSpPr>
          <p:spPr>
            <a:xfrm flipV="1">
              <a:off x="837935" y="3382675"/>
              <a:ext cx="1128561" cy="584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직선 화살표 연결선 201"/>
            <p:cNvCxnSpPr>
              <a:stCxn id="163" idx="0"/>
              <a:endCxn id="183" idx="2"/>
            </p:cNvCxnSpPr>
            <p:nvPr/>
          </p:nvCxnSpPr>
          <p:spPr>
            <a:xfrm flipH="1" flipV="1">
              <a:off x="1966496" y="3382675"/>
              <a:ext cx="337034" cy="5840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직선 화살표 연결선 202"/>
            <p:cNvCxnSpPr>
              <a:stCxn id="163" idx="0"/>
              <a:endCxn id="186" idx="2"/>
            </p:cNvCxnSpPr>
            <p:nvPr/>
          </p:nvCxnSpPr>
          <p:spPr>
            <a:xfrm flipH="1" flipV="1">
              <a:off x="873935" y="3386075"/>
              <a:ext cx="1429595" cy="5806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직선 화살표 연결선 203"/>
            <p:cNvCxnSpPr>
              <a:stCxn id="163" idx="0"/>
              <a:endCxn id="189" idx="2"/>
            </p:cNvCxnSpPr>
            <p:nvPr/>
          </p:nvCxnSpPr>
          <p:spPr>
            <a:xfrm flipV="1">
              <a:off x="2303530" y="3383525"/>
              <a:ext cx="755527" cy="583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화살표 연결선 204"/>
            <p:cNvCxnSpPr>
              <a:stCxn id="164" idx="0"/>
              <a:endCxn id="189" idx="2"/>
            </p:cNvCxnSpPr>
            <p:nvPr/>
          </p:nvCxnSpPr>
          <p:spPr>
            <a:xfrm flipH="1" flipV="1">
              <a:off x="3059057" y="3383525"/>
              <a:ext cx="710068" cy="583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화살표 연결선 205"/>
            <p:cNvCxnSpPr>
              <a:stCxn id="164" idx="0"/>
              <a:endCxn id="192" idx="2"/>
            </p:cNvCxnSpPr>
            <p:nvPr/>
          </p:nvCxnSpPr>
          <p:spPr>
            <a:xfrm flipV="1">
              <a:off x="3769125" y="3384375"/>
              <a:ext cx="382493" cy="5823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화살표 연결선 206"/>
            <p:cNvCxnSpPr>
              <a:stCxn id="164" idx="0"/>
              <a:endCxn id="195" idx="2"/>
            </p:cNvCxnSpPr>
            <p:nvPr/>
          </p:nvCxnSpPr>
          <p:spPr>
            <a:xfrm flipV="1">
              <a:off x="3769125" y="3385225"/>
              <a:ext cx="1475052" cy="581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직선 화살표 연결선 207"/>
            <p:cNvCxnSpPr>
              <a:stCxn id="165" idx="0"/>
              <a:endCxn id="192" idx="2"/>
            </p:cNvCxnSpPr>
            <p:nvPr/>
          </p:nvCxnSpPr>
          <p:spPr>
            <a:xfrm flipH="1" flipV="1">
              <a:off x="4151618" y="3384375"/>
              <a:ext cx="1083102" cy="581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직선 화살표 연결선 208"/>
            <p:cNvCxnSpPr>
              <a:stCxn id="165" idx="0"/>
              <a:endCxn id="186" idx="2"/>
            </p:cNvCxnSpPr>
            <p:nvPr/>
          </p:nvCxnSpPr>
          <p:spPr>
            <a:xfrm flipH="1" flipV="1">
              <a:off x="873935" y="3386075"/>
              <a:ext cx="4360785" cy="579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직선 화살표 연결선 209"/>
            <p:cNvCxnSpPr>
              <a:stCxn id="157" idx="0"/>
              <a:endCxn id="189" idx="2"/>
            </p:cNvCxnSpPr>
            <p:nvPr/>
          </p:nvCxnSpPr>
          <p:spPr>
            <a:xfrm flipV="1">
              <a:off x="837935" y="3383525"/>
              <a:ext cx="2221122" cy="583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6" name="그룹 225"/>
          <p:cNvGrpSpPr/>
          <p:nvPr/>
        </p:nvGrpSpPr>
        <p:grpSpPr>
          <a:xfrm>
            <a:off x="366419" y="2103509"/>
            <a:ext cx="2835404" cy="686144"/>
            <a:chOff x="418861" y="4799518"/>
            <a:chExt cx="4105074" cy="686144"/>
          </a:xfrm>
        </p:grpSpPr>
        <p:sp>
          <p:nvSpPr>
            <p:cNvPr id="219" name="모서리가 둥근 직사각형 114"/>
            <p:cNvSpPr>
              <a:spLocks noChangeArrowheads="1"/>
            </p:cNvSpPr>
            <p:nvPr/>
          </p:nvSpPr>
          <p:spPr bwMode="auto">
            <a:xfrm>
              <a:off x="636248" y="4989287"/>
              <a:ext cx="3670300" cy="383929"/>
            </a:xfrm>
            <a:prstGeom prst="roundRect">
              <a:avLst>
                <a:gd name="adj" fmla="val 8542"/>
              </a:avLst>
            </a:prstGeom>
            <a:solidFill>
              <a:srgbClr val="FFFFFF"/>
            </a:solidFill>
            <a:ln w="76200" cmpd="dbl" algn="ctr">
              <a:solidFill>
                <a:srgbClr val="BFBFBF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 kumimoji="1" sz="2400">
                  <a:solidFill>
                    <a:schemeClr val="tx1"/>
                  </a:solidFill>
                  <a:latin typeface="(한)문화방송" pitchFamily="18" charset="-127"/>
                  <a:ea typeface="(한)문화방송" pitchFamily="18" charset="-127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(한)문화방송" pitchFamily="18" charset="-127"/>
                  <a:ea typeface="(한)문화방송" pitchFamily="18" charset="-127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(한)문화방송" pitchFamily="18" charset="-127"/>
                  <a:ea typeface="(한)문화방송" pitchFamily="18" charset="-127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(한)문화방송" pitchFamily="18" charset="-127"/>
                  <a:ea typeface="(한)문화방송" pitchFamily="18" charset="-127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(한)문화방송" pitchFamily="18" charset="-127"/>
                  <a:ea typeface="(한)문화방송" pitchFamily="18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(한)문화방송" pitchFamily="18" charset="-127"/>
                  <a:ea typeface="(한)문화방송" pitchFamily="18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(한)문화방송" pitchFamily="18" charset="-127"/>
                  <a:ea typeface="(한)문화방송" pitchFamily="18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(한)문화방송" pitchFamily="18" charset="-127"/>
                  <a:ea typeface="(한)문화방송" pitchFamily="18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(한)문화방송" pitchFamily="18" charset="-127"/>
                  <a:ea typeface="(한)문화방송" pitchFamily="18" charset="-127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418861" y="4799518"/>
              <a:ext cx="1260000" cy="2902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harsh" dir="t">
                <a:rot lat="0" lon="0" rev="3000000"/>
              </a:lightRig>
            </a:scene3d>
            <a:sp3d extrusionH="254000" contourW="19050"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 smtClean="0">
                  <a:solidFill>
                    <a:sysClr val="window" lastClr="FFFFFF"/>
                  </a:solidFill>
                  <a:latin typeface="굴림"/>
                  <a:ea typeface="굴림"/>
                </a:rPr>
                <a:t>MASK /</a:t>
              </a:r>
              <a:r>
                <a:rPr lang="ko-KR" altLang="en-US" sz="800" b="1" dirty="0" err="1" smtClean="0">
                  <a:solidFill>
                    <a:sysClr val="window" lastClr="FFFFFF"/>
                  </a:solidFill>
                  <a:latin typeface="굴림"/>
                  <a:ea typeface="굴림"/>
                </a:rPr>
                <a:t>스퀴즈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굴림"/>
                <a:ea typeface="굴림"/>
              </a:endParaRPr>
            </a:p>
          </p:txBody>
        </p:sp>
        <p:sp>
          <p:nvSpPr>
            <p:cNvPr id="221" name="직사각형 220"/>
            <p:cNvSpPr/>
            <p:nvPr/>
          </p:nvSpPr>
          <p:spPr>
            <a:xfrm>
              <a:off x="1841398" y="4799518"/>
              <a:ext cx="1260000" cy="2902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harsh" dir="t">
                <a:rot lat="0" lon="0" rev="3000000"/>
              </a:lightRig>
            </a:scene3d>
            <a:sp3d extrusionH="254000" contourW="19050"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 smtClean="0">
                  <a:solidFill>
                    <a:sysClr val="window" lastClr="FFFFFF"/>
                  </a:solidFill>
                  <a:latin typeface="굴림"/>
                  <a:ea typeface="굴림"/>
                </a:rPr>
                <a:t>FEEDER </a:t>
              </a:r>
              <a:r>
                <a:rPr lang="ko-KR" altLang="en-US" sz="800" b="1" dirty="0" smtClean="0">
                  <a:solidFill>
                    <a:sysClr val="window" lastClr="FFFFFF"/>
                  </a:solidFill>
                  <a:latin typeface="굴림"/>
                  <a:ea typeface="굴림"/>
                </a:rPr>
                <a:t>교정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굴림"/>
                <a:ea typeface="굴림"/>
              </a:endParaRPr>
            </a:p>
          </p:txBody>
        </p:sp>
        <p:sp>
          <p:nvSpPr>
            <p:cNvPr id="222" name="직사각형 221"/>
            <p:cNvSpPr/>
            <p:nvPr/>
          </p:nvSpPr>
          <p:spPr>
            <a:xfrm>
              <a:off x="3263935" y="4799518"/>
              <a:ext cx="1260000" cy="2902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harsh" dir="t">
                <a:rot lat="0" lon="0" rev="3000000"/>
              </a:lightRig>
            </a:scene3d>
            <a:sp3d extrusionH="254000" contourW="19050"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800" b="1" dirty="0" smtClean="0">
                  <a:solidFill>
                    <a:sysClr val="window" lastClr="FFFFFF"/>
                  </a:solidFill>
                  <a:latin typeface="굴림"/>
                  <a:ea typeface="굴림"/>
                </a:rPr>
                <a:t>SPARE PART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굴림"/>
                <a:ea typeface="굴림"/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418861" y="5195369"/>
              <a:ext cx="1260000" cy="2902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harsh" dir="t">
                <a:rot lat="0" lon="0" rev="3000000"/>
              </a:lightRig>
            </a:scene3d>
            <a:sp3d extrusionH="254000" contourW="19050"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b="1" noProof="0" dirty="0" smtClean="0">
                  <a:solidFill>
                    <a:sysClr val="window" lastClr="FFFFFF"/>
                  </a:solidFill>
                  <a:latin typeface="굴림"/>
                  <a:ea typeface="굴림"/>
                </a:rPr>
                <a:t>설비 등급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굴림"/>
                <a:ea typeface="굴림"/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1841398" y="5195369"/>
              <a:ext cx="1260000" cy="2902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harsh" dir="t">
                <a:rot lat="0" lon="0" rev="3000000"/>
              </a:lightRig>
            </a:scene3d>
            <a:sp3d extrusionH="254000" contourW="19050"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b="1" dirty="0" smtClean="0">
                  <a:solidFill>
                    <a:sysClr val="window" lastClr="FFFFFF"/>
                  </a:solidFill>
                  <a:latin typeface="굴림"/>
                  <a:ea typeface="굴림"/>
                </a:rPr>
                <a:t>이상 발생 등록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굴림"/>
                <a:ea typeface="굴림"/>
              </a:endParaRPr>
            </a:p>
          </p:txBody>
        </p:sp>
        <p:sp>
          <p:nvSpPr>
            <p:cNvPr id="225" name="직사각형 224"/>
            <p:cNvSpPr/>
            <p:nvPr/>
          </p:nvSpPr>
          <p:spPr>
            <a:xfrm>
              <a:off x="3263935" y="5195369"/>
              <a:ext cx="1260000" cy="29029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 cap="flat" cmpd="sng" algn="ctr">
              <a:solidFill>
                <a:sysClr val="windowText" lastClr="000000"/>
              </a:solidFill>
              <a:prstDash val="solid"/>
            </a:ln>
            <a:effectLst>
              <a:outerShdw blurRad="225425" dist="50800" dir="5220000" algn="ctr">
                <a:srgbClr val="000000">
                  <a:alpha val="33000"/>
                </a:srgbClr>
              </a:outerShdw>
            </a:effectLst>
            <a:scene3d>
              <a:camera prst="orthographicFront"/>
              <a:lightRig rig="harsh" dir="t">
                <a:rot lat="0" lon="0" rev="3000000"/>
              </a:lightRig>
            </a:scene3d>
            <a:sp3d extrusionH="254000" contourW="19050">
              <a:bevelB w="82550" h="44450" prst="angle"/>
              <a:contourClr>
                <a:srgbClr val="FFFFFF"/>
              </a:contourClr>
            </a:sp3d>
          </p:spPr>
          <p:txBody>
            <a:bodyPr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00" b="1" dirty="0" smtClean="0">
                  <a:solidFill>
                    <a:sysClr val="window" lastClr="FFFFFF"/>
                  </a:solidFill>
                  <a:latin typeface="굴림"/>
                  <a:ea typeface="굴림"/>
                </a:rPr>
                <a:t>설비 </a:t>
              </a:r>
              <a:r>
                <a:rPr lang="en-US" altLang="ko-KR" sz="800" b="1" dirty="0" smtClean="0">
                  <a:solidFill>
                    <a:sysClr val="window" lastClr="FFFFFF"/>
                  </a:solidFill>
                  <a:latin typeface="굴림"/>
                  <a:ea typeface="굴림"/>
                </a:rPr>
                <a:t>PM</a:t>
              </a:r>
              <a:endPara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굴림"/>
                <a:ea typeface="굴림"/>
              </a:endParaRPr>
            </a:p>
          </p:txBody>
        </p:sp>
      </p:grpSp>
      <p:sp>
        <p:nvSpPr>
          <p:cNvPr id="233" name="TextBox 232"/>
          <p:cNvSpPr txBox="1"/>
          <p:nvPr/>
        </p:nvSpPr>
        <p:spPr>
          <a:xfrm>
            <a:off x="430467" y="4511381"/>
            <a:ext cx="518900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000" dirty="0" smtClean="0"/>
              <a:t>일보작성 및 </a:t>
            </a:r>
            <a:r>
              <a:rPr lang="en-US" altLang="ko-KR" sz="1000" dirty="0" smtClean="0"/>
              <a:t>EXCEL </a:t>
            </a:r>
            <a:r>
              <a:rPr lang="ko-KR" altLang="en-US" sz="1000" dirty="0" smtClean="0"/>
              <a:t>지표관리 → </a:t>
            </a:r>
            <a:r>
              <a:rPr lang="en-US" altLang="ko-KR" sz="1000" dirty="0" smtClean="0"/>
              <a:t>MES SYSTEM 100% </a:t>
            </a:r>
            <a:r>
              <a:rPr lang="ko-KR" altLang="en-US" sz="1000" dirty="0" err="1" smtClean="0"/>
              <a:t>정합율</a:t>
            </a:r>
            <a:r>
              <a:rPr lang="ko-KR" altLang="en-US" sz="1000" dirty="0" smtClean="0"/>
              <a:t> 검증 수기작성 개선 진행 </a:t>
            </a:r>
            <a:endParaRPr lang="en-US" altLang="ko-KR" sz="1000" dirty="0" smtClean="0"/>
          </a:p>
        </p:txBody>
      </p:sp>
      <p:pic>
        <p:nvPicPr>
          <p:cNvPr id="23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42" y="1411555"/>
            <a:ext cx="8703853" cy="279818"/>
          </a:xfrm>
          <a:prstGeom prst="rect">
            <a:avLst/>
          </a:prstGeom>
        </p:spPr>
      </p:pic>
      <p:sp>
        <p:nvSpPr>
          <p:cNvPr id="236" name="TextBox 30"/>
          <p:cNvSpPr txBox="1"/>
          <p:nvPr/>
        </p:nvSpPr>
        <p:spPr>
          <a:xfrm>
            <a:off x="507237" y="1443003"/>
            <a:ext cx="8398795" cy="2830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atinLnBrk="0">
              <a:lnSpc>
                <a:spcPct val="116199"/>
              </a:lnSpc>
            </a:pPr>
            <a:r>
              <a:rPr lang="ko-KR" altLang="en-US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 개선 목적 </a:t>
            </a:r>
            <a:r>
              <a:rPr lang="en-US" altLang="ko-KR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MES/EMI SYSTEM DATA </a:t>
            </a:r>
            <a:r>
              <a:rPr lang="ko-KR" altLang="en-US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신뢰도 확보 </a:t>
            </a:r>
            <a:r>
              <a:rPr lang="en-US" altLang="ko-KR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KPI </a:t>
            </a:r>
            <a:r>
              <a:rPr lang="ko-KR" altLang="en-US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모니터링 개선 </a:t>
            </a:r>
            <a:r>
              <a:rPr lang="en-US" altLang="ko-KR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ko-KR" altLang="en-US" sz="1200" dirty="0">
              <a:solidFill>
                <a:srgbClr val="365BC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37" name="Picture 172" descr="a10_small_r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23612" y="2262907"/>
            <a:ext cx="134504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8" name="TextBox 237"/>
          <p:cNvSpPr txBox="1"/>
          <p:nvPr/>
        </p:nvSpPr>
        <p:spPr>
          <a:xfrm>
            <a:off x="355876" y="3024905"/>
            <a:ext cx="1008609" cy="276999"/>
          </a:xfrm>
          <a:prstGeom prst="rect">
            <a:avLst/>
          </a:prstGeom>
          <a:solidFill>
            <a:schemeClr val="accent2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bg1"/>
                </a:solidFill>
                <a:latin typeface="+mn-ea"/>
              </a:rPr>
              <a:t>신뢰성 확보</a:t>
            </a:r>
            <a:endParaRPr lang="ko-KR" altLang="en-US" sz="1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355875" y="1726471"/>
            <a:ext cx="800219" cy="276999"/>
          </a:xfrm>
          <a:prstGeom prst="rect">
            <a:avLst/>
          </a:prstGeom>
          <a:solidFill>
            <a:schemeClr val="tx2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+mn-ea"/>
              </a:rPr>
              <a:t>운영현황</a:t>
            </a:r>
            <a:endParaRPr lang="ko-KR" altLang="en-US" sz="1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grpSp>
        <p:nvGrpSpPr>
          <p:cNvPr id="240" name="그룹 239"/>
          <p:cNvGrpSpPr/>
          <p:nvPr/>
        </p:nvGrpSpPr>
        <p:grpSpPr>
          <a:xfrm>
            <a:off x="293538" y="5074437"/>
            <a:ext cx="8612494" cy="1462855"/>
            <a:chOff x="1014922" y="2461466"/>
            <a:chExt cx="8677317" cy="4165507"/>
          </a:xfrm>
        </p:grpSpPr>
        <p:sp>
          <p:nvSpPr>
            <p:cNvPr id="241" name="오른쪽 화살표 14"/>
            <p:cNvSpPr/>
            <p:nvPr/>
          </p:nvSpPr>
          <p:spPr>
            <a:xfrm>
              <a:off x="1014922" y="3211067"/>
              <a:ext cx="6346024" cy="415774"/>
            </a:xfrm>
            <a:prstGeom prst="rightArrow">
              <a:avLst>
                <a:gd name="adj1" fmla="val 72222"/>
                <a:gd name="adj2" fmla="val 76667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242" name="그룹 241"/>
            <p:cNvGrpSpPr/>
            <p:nvPr/>
          </p:nvGrpSpPr>
          <p:grpSpPr>
            <a:xfrm>
              <a:off x="7726260" y="2461466"/>
              <a:ext cx="1883746" cy="1883746"/>
              <a:chOff x="7726260" y="2626101"/>
              <a:chExt cx="1883746" cy="1883746"/>
            </a:xfrm>
          </p:grpSpPr>
          <p:sp>
            <p:nvSpPr>
              <p:cNvPr id="257" name="타원 256"/>
              <p:cNvSpPr/>
              <p:nvPr/>
            </p:nvSpPr>
            <p:spPr>
              <a:xfrm>
                <a:off x="7726260" y="2626101"/>
                <a:ext cx="1883746" cy="1883746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7834390" y="2734231"/>
                <a:ext cx="1667486" cy="166748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endParaRPr lang="ko-KR" altLang="en-US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243" name="그룹 242"/>
            <p:cNvGrpSpPr/>
            <p:nvPr/>
          </p:nvGrpSpPr>
          <p:grpSpPr>
            <a:xfrm>
              <a:off x="7851281" y="4713218"/>
              <a:ext cx="1840958" cy="1912094"/>
              <a:chOff x="7836252" y="5245178"/>
              <a:chExt cx="1840958" cy="1912094"/>
            </a:xfrm>
          </p:grpSpPr>
          <p:sp>
            <p:nvSpPr>
              <p:cNvPr id="255" name="TextBox 254"/>
              <p:cNvSpPr txBox="1"/>
              <p:nvPr/>
            </p:nvSpPr>
            <p:spPr>
              <a:xfrm>
                <a:off x="7862514" y="5245178"/>
                <a:ext cx="1771973" cy="870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accent6"/>
                    </a:solidFill>
                    <a:latin typeface="맑은 고딕" pitchFamily="50" charset="-127"/>
                    <a:ea typeface="맑은 고딕" pitchFamily="50" charset="-127"/>
                  </a:rPr>
                  <a:t>DATA 100% </a:t>
                </a:r>
                <a:r>
                  <a:rPr lang="ko-KR" altLang="en-US" sz="1200" b="1" dirty="0" smtClean="0">
                    <a:solidFill>
                      <a:schemeClr val="accent6"/>
                    </a:solidFill>
                    <a:latin typeface="맑은 고딕" pitchFamily="50" charset="-127"/>
                    <a:ea typeface="맑은 고딕" pitchFamily="50" charset="-127"/>
                  </a:rPr>
                  <a:t>정합성</a:t>
                </a:r>
                <a:endParaRPr lang="ko-KR" altLang="en-US" sz="1200" b="1" dirty="0">
                  <a:solidFill>
                    <a:schemeClr val="accent6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256" name="직사각형 255"/>
              <p:cNvSpPr/>
              <p:nvPr/>
            </p:nvSpPr>
            <p:spPr>
              <a:xfrm>
                <a:off x="7836252" y="5899500"/>
                <a:ext cx="1840958" cy="12577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0" rIns="36000" bIns="72000" rtlCol="0" anchor="t" anchorCtr="0"/>
              <a:lstStyle/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FMB </a:t>
                </a: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모니터링 활용 개시</a:t>
                </a: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4" name="그룹 243"/>
            <p:cNvGrpSpPr/>
            <p:nvPr/>
          </p:nvGrpSpPr>
          <p:grpSpPr>
            <a:xfrm>
              <a:off x="1124056" y="4554389"/>
              <a:ext cx="5209091" cy="2072584"/>
              <a:chOff x="1124056" y="4626397"/>
              <a:chExt cx="5209091" cy="2072584"/>
            </a:xfrm>
          </p:grpSpPr>
          <p:sp>
            <p:nvSpPr>
              <p:cNvPr id="246" name="직사각형 245"/>
              <p:cNvSpPr/>
              <p:nvPr/>
            </p:nvSpPr>
            <p:spPr>
              <a:xfrm>
                <a:off x="1166977" y="5426946"/>
                <a:ext cx="1635314" cy="125777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0" rIns="36000" bIns="72000" rtlCol="0" anchor="t" anchorCtr="0"/>
              <a:lstStyle/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DATA </a:t>
                </a: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실적 점수 검증</a:t>
                </a:r>
                <a:endParaRPr kumimoji="1"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부자재 </a:t>
                </a:r>
                <a:r>
                  <a:rPr kumimoji="1"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JUMPER </a:t>
                </a: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오류 검토</a:t>
                </a: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7" name="TextBox 246"/>
              <p:cNvSpPr txBox="1"/>
              <p:nvPr/>
            </p:nvSpPr>
            <p:spPr>
              <a:xfrm>
                <a:off x="1192172" y="4785226"/>
                <a:ext cx="1673655" cy="870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7395D8"/>
                    </a:solidFill>
                    <a:latin typeface="맑은 고딕" pitchFamily="50" charset="-127"/>
                    <a:ea typeface="맑은 고딕" pitchFamily="50" charset="-127"/>
                  </a:rPr>
                  <a:t>종합 생산실적관리</a:t>
                </a:r>
                <a:endParaRPr lang="ko-KR" altLang="en-US" sz="1200" b="1" dirty="0">
                  <a:solidFill>
                    <a:srgbClr val="7395D8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48" name="직선 연결선 247"/>
              <p:cNvCxnSpPr/>
              <p:nvPr/>
            </p:nvCxnSpPr>
            <p:spPr>
              <a:xfrm>
                <a:off x="1124056" y="4626397"/>
                <a:ext cx="0" cy="12938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9" name="직사각형 248"/>
              <p:cNvSpPr/>
              <p:nvPr/>
            </p:nvSpPr>
            <p:spPr>
              <a:xfrm>
                <a:off x="2911572" y="5429631"/>
                <a:ext cx="1635314" cy="12577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0" rIns="36000" bIns="72000" rtlCol="0" anchor="t" anchorCtr="0"/>
              <a:lstStyle/>
              <a:p>
                <a:pPr marL="85725" lvl="0" indent="-8572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유실 </a:t>
                </a:r>
                <a:r>
                  <a:rPr kumimoji="1" lang="ko-KR" altLang="en-US" sz="9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팝업창</a:t>
                </a: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운영 집중관리</a:t>
                </a:r>
                <a:endParaRPr kumimoji="1"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5725" lvl="0" indent="-8572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LINE </a:t>
                </a: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별 평가 일일 </a:t>
                </a:r>
                <a:r>
                  <a:rPr kumimoji="1"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CHECK</a:t>
                </a: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5725" lvl="0" indent="-85725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0" name="TextBox 249"/>
              <p:cNvSpPr txBox="1"/>
              <p:nvPr/>
            </p:nvSpPr>
            <p:spPr>
              <a:xfrm>
                <a:off x="3059800" y="4784406"/>
                <a:ext cx="1184168" cy="788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7395D8"/>
                    </a:solidFill>
                    <a:latin typeface="맑은 고딕" pitchFamily="50" charset="-127"/>
                    <a:ea typeface="맑은 고딕" pitchFamily="50" charset="-127"/>
                  </a:rPr>
                  <a:t>가동효율</a:t>
                </a:r>
                <a:r>
                  <a:rPr lang="en-US" altLang="ko-KR" sz="1200" b="1" dirty="0" smtClean="0">
                    <a:solidFill>
                      <a:srgbClr val="7395D8"/>
                    </a:solidFill>
                    <a:latin typeface="맑은 고딕" pitchFamily="50" charset="-127"/>
                    <a:ea typeface="맑은 고딕" pitchFamily="50" charset="-127"/>
                  </a:rPr>
                  <a:t>/</a:t>
                </a:r>
                <a:r>
                  <a:rPr lang="ko-KR" altLang="en-US" sz="1200" b="1" dirty="0" smtClean="0">
                    <a:solidFill>
                      <a:srgbClr val="7395D8"/>
                    </a:solidFill>
                    <a:latin typeface="맑은 고딕" pitchFamily="50" charset="-127"/>
                    <a:ea typeface="맑은 고딕" pitchFamily="50" charset="-127"/>
                  </a:rPr>
                  <a:t>유실</a:t>
                </a:r>
                <a:endParaRPr lang="ko-KR" altLang="en-US" sz="1200" b="1" dirty="0">
                  <a:solidFill>
                    <a:srgbClr val="7395D8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51" name="직선 연결선 250"/>
              <p:cNvCxnSpPr/>
              <p:nvPr/>
            </p:nvCxnSpPr>
            <p:spPr>
              <a:xfrm>
                <a:off x="2871302" y="4626397"/>
                <a:ext cx="0" cy="12938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2" name="직사각형 251"/>
              <p:cNvSpPr/>
              <p:nvPr/>
            </p:nvSpPr>
            <p:spPr>
              <a:xfrm>
                <a:off x="4697833" y="5441208"/>
                <a:ext cx="1635314" cy="12577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72000" rIns="36000" bIns="72000" rtlCol="0" anchor="t" anchorCtr="0"/>
              <a:lstStyle/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ko-KR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MES </a:t>
                </a: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유실처리 교육 관리</a:t>
                </a:r>
                <a:endParaRPr kumimoji="1" lang="en-US" altLang="ko-KR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9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미집계</a:t>
                </a:r>
                <a:r>
                  <a:rPr kumimoji="1" lang="ko-KR" altLang="en-US" sz="9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현황 개선활동</a:t>
                </a: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85725" lvl="0" indent="-85725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3" name="TextBox 252"/>
              <p:cNvSpPr txBox="1"/>
              <p:nvPr/>
            </p:nvSpPr>
            <p:spPr>
              <a:xfrm>
                <a:off x="4785645" y="4809262"/>
                <a:ext cx="1048503" cy="7887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 smtClean="0">
                    <a:solidFill>
                      <a:srgbClr val="7395D8"/>
                    </a:solidFill>
                    <a:latin typeface="맑은 고딕" pitchFamily="50" charset="-127"/>
                    <a:ea typeface="맑은 고딕" pitchFamily="50" charset="-127"/>
                  </a:rPr>
                  <a:t>불량</a:t>
                </a:r>
                <a:r>
                  <a:rPr lang="en-US" altLang="ko-KR" sz="1200" b="1" dirty="0" smtClean="0">
                    <a:solidFill>
                      <a:srgbClr val="7395D8"/>
                    </a:solidFill>
                    <a:latin typeface="맑은 고딕" pitchFamily="50" charset="-127"/>
                    <a:ea typeface="맑은 고딕" pitchFamily="50" charset="-127"/>
                  </a:rPr>
                  <a:t>&amp;MTBF</a:t>
                </a:r>
                <a:endParaRPr lang="ko-KR" altLang="en-US" sz="1200" b="1" dirty="0">
                  <a:solidFill>
                    <a:srgbClr val="7395D8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54" name="직선 연결선 253"/>
              <p:cNvCxnSpPr/>
              <p:nvPr/>
            </p:nvCxnSpPr>
            <p:spPr>
              <a:xfrm>
                <a:off x="4653396" y="4626397"/>
                <a:ext cx="0" cy="129385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5" name="직선 연결선 244"/>
            <p:cNvCxnSpPr/>
            <p:nvPr/>
          </p:nvCxnSpPr>
          <p:spPr>
            <a:xfrm>
              <a:off x="7826085" y="4549770"/>
              <a:ext cx="0" cy="129385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9" name="Picture 8" descr="problem_detection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332" y="4998844"/>
            <a:ext cx="962120" cy="480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0" name="직선 연결선 259"/>
          <p:cNvCxnSpPr/>
          <p:nvPr/>
        </p:nvCxnSpPr>
        <p:spPr>
          <a:xfrm>
            <a:off x="5401974" y="5872435"/>
            <a:ext cx="0" cy="4543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/>
          <p:cNvSpPr txBox="1"/>
          <p:nvPr/>
        </p:nvSpPr>
        <p:spPr>
          <a:xfrm>
            <a:off x="5387765" y="585594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7395D8"/>
                </a:solidFill>
                <a:latin typeface="맑은 고딕" pitchFamily="50" charset="-127"/>
                <a:ea typeface="맑은 고딕" pitchFamily="50" charset="-127"/>
              </a:rPr>
              <a:t>체계적 운영능력 확보</a:t>
            </a:r>
            <a:endParaRPr lang="ko-KR" altLang="en-US" sz="1200" b="1" dirty="0">
              <a:solidFill>
                <a:srgbClr val="7395D8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2" name="직사각형 261"/>
          <p:cNvSpPr/>
          <p:nvPr/>
        </p:nvSpPr>
        <p:spPr>
          <a:xfrm>
            <a:off x="5468762" y="6095001"/>
            <a:ext cx="1623098" cy="441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72000" rIns="36000" bIns="72000" rtlCol="0" anchor="t" anchorCtr="0"/>
          <a:lstStyle/>
          <a:p>
            <a:pPr marL="85725" lvl="0" indent="-8572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담당자 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Power User 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육성</a:t>
            </a:r>
            <a:endParaRPr kumimoji="1" lang="en-US" altLang="ko-KR" sz="9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lvl="0" indent="-8572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현장 </a:t>
            </a: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Loss </a:t>
            </a:r>
            <a:r>
              <a:rPr kumimoji="1"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 개선 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5725" lvl="0" indent="-8572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63" name="그림 2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345" y="4890324"/>
            <a:ext cx="1549601" cy="882159"/>
          </a:xfrm>
          <a:prstGeom prst="rect">
            <a:avLst/>
          </a:prstGeom>
        </p:spPr>
      </p:pic>
      <p:pic>
        <p:nvPicPr>
          <p:cNvPr id="265" name="그림 2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177" y="4920333"/>
            <a:ext cx="1519546" cy="856436"/>
          </a:xfrm>
          <a:prstGeom prst="rect">
            <a:avLst/>
          </a:prstGeom>
        </p:spPr>
      </p:pic>
      <p:pic>
        <p:nvPicPr>
          <p:cNvPr id="267" name="그림 2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4115" y="4923839"/>
            <a:ext cx="1505363" cy="875302"/>
          </a:xfrm>
          <a:prstGeom prst="rect">
            <a:avLst/>
          </a:prstGeom>
        </p:spPr>
      </p:pic>
      <p:pic>
        <p:nvPicPr>
          <p:cNvPr id="268" name="그림 2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9440" y="3031807"/>
            <a:ext cx="3084756" cy="1787532"/>
          </a:xfrm>
          <a:prstGeom prst="rect">
            <a:avLst/>
          </a:prstGeom>
        </p:spPr>
      </p:pic>
      <p:pic>
        <p:nvPicPr>
          <p:cNvPr id="234" name="Picture 172" descr="a10_small_r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145387" y="3898125"/>
            <a:ext cx="134504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06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701617"/>
              </p:ext>
            </p:extLst>
          </p:nvPr>
        </p:nvGraphicFramePr>
        <p:xfrm>
          <a:off x="272635" y="1080190"/>
          <a:ext cx="8707242" cy="5334244"/>
        </p:xfrm>
        <a:graphic>
          <a:graphicData uri="http://schemas.openxmlformats.org/drawingml/2006/table">
            <a:tbl>
              <a:tblPr/>
              <a:tblGrid>
                <a:gridCol w="4366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406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9089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과제명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자동화 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공정 품질 개선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추진기간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2024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2025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김남수 </a:t>
                      </a:r>
                      <a:r>
                        <a:rPr lang="ko-KR" altLang="en-US" sz="1100" b="0" baseline="0" dirty="0" smtClean="0">
                          <a:latin typeface="+mn-ea"/>
                          <a:ea typeface="+mn-ea"/>
                        </a:rPr>
                        <a:t>수석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부문장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김진수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법인장</a:t>
                      </a: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68662">
                <a:tc row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목적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/ Activity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     : 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공정 품질의 안정화 및 유실 폐기 개선을 통한 </a:t>
                      </a:r>
                      <a:r>
                        <a:rPr lang="en-US" altLang="ko-KR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O/H </a:t>
                      </a:r>
                      <a:r>
                        <a:rPr lang="ko-KR" altLang="en-US" sz="11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비용 절감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9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ko-KR" altLang="en-US" sz="1100" b="1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개선 방향</a:t>
                      </a:r>
                      <a:endParaRPr lang="en-US" altLang="ko-KR" sz="900" b="1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추진목표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38275">
                <a:tc v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ko-KR" altLang="en-US" sz="1100" b="1" dirty="0" smtClean="0">
                          <a:latin typeface="+mn-ea"/>
                          <a:ea typeface="+mn-ea"/>
                        </a:rPr>
                        <a:t>비고</a:t>
                      </a: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 smtClean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2890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Action</a:t>
                      </a:r>
                      <a:r>
                        <a:rPr lang="en-US" altLang="ko-KR" sz="1100" b="1" baseline="0" dirty="0">
                          <a:latin typeface="+mn-ea"/>
                          <a:ea typeface="+mn-ea"/>
                        </a:rPr>
                        <a:t> Plan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일정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51520" y="169476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800" b="1" dirty="0">
                <a:latin typeface="+mn-ea"/>
              </a:rPr>
              <a:t>■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’25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년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과제 추진 방안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</a:endParaRP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328863" y="706474"/>
            <a:ext cx="626469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품질 개선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자동화 공정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2832621"/>
            <a:ext cx="3353803" cy="1274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SMPS WORST </a:t>
            </a:r>
            <a:r>
              <a:rPr lang="ko-KR" altLang="en-US" sz="1000" dirty="0" smtClean="0"/>
              <a:t>불량 추적 관리 개선 활동</a:t>
            </a:r>
            <a:endParaRPr lang="en-US" altLang="ko-KR" sz="1000" dirty="0" smtClean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SPI </a:t>
            </a:r>
            <a:r>
              <a:rPr lang="ko-KR" altLang="en-US" sz="1000" dirty="0" err="1" smtClean="0"/>
              <a:t>직행율</a:t>
            </a:r>
            <a:r>
              <a:rPr lang="ko-KR" altLang="en-US" sz="1000" dirty="0" smtClean="0"/>
              <a:t> 향상 목표 </a:t>
            </a:r>
            <a:r>
              <a:rPr lang="en-US" altLang="ko-KR" sz="1000" dirty="0" smtClean="0"/>
              <a:t>99.5% </a:t>
            </a:r>
            <a:r>
              <a:rPr lang="ko-KR" altLang="en-US" sz="1000" dirty="0" smtClean="0"/>
              <a:t>품질 확보</a:t>
            </a:r>
            <a:endParaRPr lang="en-US" altLang="ko-KR" sz="1000" dirty="0" smtClean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en-US" altLang="ko-KR" sz="1000" dirty="0" smtClean="0"/>
              <a:t>N2 </a:t>
            </a:r>
            <a:r>
              <a:rPr lang="ko-KR" altLang="en-US" sz="1000" dirty="0" smtClean="0"/>
              <a:t>신규 설비 관리 방향 </a:t>
            </a:r>
            <a:r>
              <a:rPr lang="en-US" altLang="ko-KR" sz="1000" dirty="0" smtClean="0"/>
              <a:t>– PM , SOLDER </a:t>
            </a:r>
            <a:r>
              <a:rPr lang="ko-KR" altLang="en-US" sz="1000" dirty="0" smtClean="0"/>
              <a:t>품질 향상 </a:t>
            </a:r>
            <a:endParaRPr lang="en-US" altLang="ko-KR" sz="1000" dirty="0" smtClean="0"/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 err="1" smtClean="0"/>
              <a:t>재공품</a:t>
            </a:r>
            <a:r>
              <a:rPr lang="ko-KR" altLang="en-US" sz="1000" dirty="0" smtClean="0"/>
              <a:t> 불용폐기 비용 절감 개선 활동</a:t>
            </a:r>
            <a:endParaRPr lang="en-US" altLang="ko-KR" sz="10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48071"/>
              </p:ext>
            </p:extLst>
          </p:nvPr>
        </p:nvGraphicFramePr>
        <p:xfrm>
          <a:off x="364823" y="5085184"/>
          <a:ext cx="8527652" cy="1296145"/>
        </p:xfrm>
        <a:graphic>
          <a:graphicData uri="http://schemas.openxmlformats.org/drawingml/2006/table">
            <a:tbl>
              <a:tblPr/>
              <a:tblGrid>
                <a:gridCol w="517408"/>
                <a:gridCol w="180134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</a:tblGrid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품질개선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SMPS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인쇄 품질 확보 </a:t>
                      </a:r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SPI </a:t>
                      </a:r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sz="7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</a:t>
                      </a:r>
                      <a:r>
                        <a:rPr lang="en-US" altLang="ko-KR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REFLOW 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성능유지 운영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 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재공품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폐기 유실관리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 관리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8" name="직선 화살표 연결선 17"/>
          <p:cNvCxnSpPr/>
          <p:nvPr/>
        </p:nvCxnSpPr>
        <p:spPr>
          <a:xfrm>
            <a:off x="3851920" y="5517232"/>
            <a:ext cx="2741639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851920" y="5733256"/>
            <a:ext cx="3528392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851920" y="6013050"/>
            <a:ext cx="4824536" cy="823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851920" y="6292843"/>
            <a:ext cx="4824536" cy="8238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459647"/>
              </p:ext>
            </p:extLst>
          </p:nvPr>
        </p:nvGraphicFramePr>
        <p:xfrm>
          <a:off x="4716016" y="1979440"/>
          <a:ext cx="4176464" cy="1233535"/>
        </p:xfrm>
        <a:graphic>
          <a:graphicData uri="http://schemas.openxmlformats.org/drawingml/2006/table">
            <a:tbl>
              <a:tblPr/>
              <a:tblGrid>
                <a:gridCol w="1476528"/>
                <a:gridCol w="674984"/>
                <a:gridCol w="674984"/>
                <a:gridCol w="674984"/>
                <a:gridCol w="674984"/>
              </a:tblGrid>
              <a:tr h="246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246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 REFLOW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유지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재공품 유실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7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품질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7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3" name="Rectangle 37"/>
          <p:cNvSpPr>
            <a:spLocks noChangeArrowheads="1"/>
          </p:cNvSpPr>
          <p:nvPr/>
        </p:nvSpPr>
        <p:spPr bwMode="auto">
          <a:xfrm>
            <a:off x="251520" y="720143"/>
            <a:ext cx="367240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공정 품질 개선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66419" y="1303280"/>
            <a:ext cx="2195942" cy="307777"/>
            <a:chOff x="273205" y="807065"/>
            <a:chExt cx="2195942" cy="307777"/>
          </a:xfrm>
        </p:grpSpPr>
        <p:sp>
          <p:nvSpPr>
            <p:cNvPr id="40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203292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SMPS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불량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PPM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개선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273205" y="897743"/>
              <a:ext cx="163014" cy="15293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377330" y="4257603"/>
            <a:ext cx="2481276" cy="307777"/>
            <a:chOff x="273205" y="807065"/>
            <a:chExt cx="2481276" cy="307777"/>
          </a:xfrm>
        </p:grpSpPr>
        <p:sp>
          <p:nvSpPr>
            <p:cNvPr id="92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23182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인쇄품질 확보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SPI </a:t>
              </a:r>
              <a:r>
                <a:rPr lang="ko-KR" altLang="en-US" sz="1400" b="1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직행율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93" name="타원 92"/>
            <p:cNvSpPr/>
            <p:nvPr/>
          </p:nvSpPr>
          <p:spPr bwMode="auto">
            <a:xfrm>
              <a:off x="273205" y="897743"/>
              <a:ext cx="163014" cy="15293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2"/>
          <p:cNvSpPr txBox="1"/>
          <p:nvPr/>
        </p:nvSpPr>
        <p:spPr>
          <a:xfrm>
            <a:off x="377330" y="1044440"/>
            <a:ext cx="8526061" cy="29501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1050" b="1" dirty="0" smtClean="0">
                <a:solidFill>
                  <a:srgbClr val="088461"/>
                </a:solidFill>
                <a:latin typeface="+mn-ea"/>
              </a:rPr>
              <a:t>□ 개선 방향 </a:t>
            </a:r>
            <a:r>
              <a:rPr lang="en-US" altLang="ko-KR" sz="1050" b="1" dirty="0" smtClean="0">
                <a:solidFill>
                  <a:srgbClr val="088461"/>
                </a:solidFill>
                <a:latin typeface="+mn-ea"/>
              </a:rPr>
              <a:t>: </a:t>
            </a:r>
            <a:r>
              <a:rPr lang="ko-KR" altLang="en-US" sz="1050" b="1" dirty="0" smtClean="0">
                <a:solidFill>
                  <a:srgbClr val="088461"/>
                </a:solidFill>
                <a:latin typeface="+mn-ea"/>
              </a:rPr>
              <a:t>자동화 공정 및 </a:t>
            </a:r>
            <a:r>
              <a:rPr lang="en-US" altLang="ko-KR" sz="1050" b="1" dirty="0" smtClean="0">
                <a:solidFill>
                  <a:srgbClr val="088461"/>
                </a:solidFill>
                <a:latin typeface="+mn-ea"/>
              </a:rPr>
              <a:t>MAIN LINE </a:t>
            </a:r>
            <a:r>
              <a:rPr lang="ko-KR" altLang="en-US" sz="1050" b="1" dirty="0" smtClean="0">
                <a:solidFill>
                  <a:srgbClr val="088461"/>
                </a:solidFill>
                <a:latin typeface="+mn-ea"/>
              </a:rPr>
              <a:t>유출 유형별 이력 추적관리 지속적인 검출 강화 공정불량 감소 활동 진행</a:t>
            </a:r>
            <a:r>
              <a:rPr lang="en-US" altLang="ko-KR" sz="1050" b="1" dirty="0" smtClean="0">
                <a:solidFill>
                  <a:srgbClr val="088461"/>
                </a:solidFill>
                <a:latin typeface="+mn-ea"/>
              </a:rPr>
              <a:t>  </a:t>
            </a:r>
            <a:endParaRPr lang="ko-KR" sz="1100" b="1" i="0" u="none" strike="noStrike" dirty="0">
              <a:solidFill>
                <a:srgbClr val="088461"/>
              </a:solidFill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66419" y="1725574"/>
            <a:ext cx="8518115" cy="2423505"/>
            <a:chOff x="609635" y="2455756"/>
            <a:chExt cx="8282845" cy="1972401"/>
          </a:xfrm>
        </p:grpSpPr>
        <p:grpSp>
          <p:nvGrpSpPr>
            <p:cNvPr id="3" name="그룹 2"/>
            <p:cNvGrpSpPr/>
            <p:nvPr/>
          </p:nvGrpSpPr>
          <p:grpSpPr>
            <a:xfrm>
              <a:off x="609635" y="2455756"/>
              <a:ext cx="8282845" cy="1972401"/>
              <a:chOff x="488027" y="2273365"/>
              <a:chExt cx="8282845" cy="1685132"/>
            </a:xfrm>
          </p:grpSpPr>
          <p:pic>
            <p:nvPicPr>
              <p:cNvPr id="13" name="Picture 4"/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4359210" y="2315463"/>
                <a:ext cx="4411662" cy="478274"/>
              </a:xfrm>
              <a:prstGeom prst="rect">
                <a:avLst/>
              </a:prstGeom>
            </p:spPr>
          </p:pic>
          <p:sp>
            <p:nvSpPr>
              <p:cNvPr id="15" name="TextBox 6"/>
              <p:cNvSpPr txBox="1"/>
              <p:nvPr/>
            </p:nvSpPr>
            <p:spPr>
              <a:xfrm>
                <a:off x="4541622" y="2494257"/>
                <a:ext cx="803963" cy="12068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200" b="1" u="sng" dirty="0" err="1" smtClean="0">
                    <a:solidFill>
                      <a:srgbClr val="088461"/>
                    </a:solidFill>
                    <a:latin typeface="+mn-ea"/>
                  </a:rPr>
                  <a:t>무삽</a:t>
                </a:r>
                <a:r>
                  <a:rPr lang="ko-KR" altLang="en-US" sz="1200" b="1" u="sng" dirty="0" smtClean="0">
                    <a:solidFill>
                      <a:srgbClr val="088461"/>
                    </a:solidFill>
                    <a:latin typeface="+mn-ea"/>
                  </a:rPr>
                  <a:t> 개선</a:t>
                </a:r>
                <a:endParaRPr lang="ko-KR" sz="1200" b="1" i="0" u="sng" strike="noStrike" dirty="0">
                  <a:solidFill>
                    <a:srgbClr val="088461"/>
                  </a:solidFill>
                  <a:latin typeface="+mn-ea"/>
                </a:endParaRPr>
              </a:p>
            </p:txBody>
          </p:sp>
          <p:pic>
            <p:nvPicPr>
              <p:cNvPr id="16" name="Picture 7"/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4359210" y="2860784"/>
                <a:ext cx="4411662" cy="478274"/>
              </a:xfrm>
              <a:prstGeom prst="rect">
                <a:avLst/>
              </a:prstGeom>
            </p:spPr>
          </p:pic>
          <p:sp>
            <p:nvSpPr>
              <p:cNvPr id="18" name="TextBox 9"/>
              <p:cNvSpPr txBox="1"/>
              <p:nvPr/>
            </p:nvSpPr>
            <p:spPr>
              <a:xfrm>
                <a:off x="4541622" y="3039578"/>
                <a:ext cx="803963" cy="12068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altLang="ko-KR" sz="1200" b="1" u="sng" dirty="0" smtClean="0">
                    <a:solidFill>
                      <a:srgbClr val="088461"/>
                    </a:solidFill>
                    <a:latin typeface="+mn-ea"/>
                  </a:rPr>
                  <a:t>BOND </a:t>
                </a:r>
                <a:r>
                  <a:rPr lang="ko-KR" altLang="en-US" sz="1200" b="1" u="sng" dirty="0" smtClean="0">
                    <a:solidFill>
                      <a:srgbClr val="088461"/>
                    </a:solidFill>
                    <a:latin typeface="+mn-ea"/>
                  </a:rPr>
                  <a:t>불량</a:t>
                </a:r>
                <a:endParaRPr lang="ko-KR" sz="1200" b="1" i="0" u="sng" strike="noStrike" dirty="0">
                  <a:solidFill>
                    <a:srgbClr val="088461"/>
                  </a:solidFill>
                  <a:latin typeface="+mn-ea"/>
                </a:endParaRPr>
              </a:p>
            </p:txBody>
          </p:sp>
          <p:pic>
            <p:nvPicPr>
              <p:cNvPr id="19" name="Picture 10"/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4359210" y="3423985"/>
                <a:ext cx="4411662" cy="478274"/>
              </a:xfrm>
              <a:prstGeom prst="rect">
                <a:avLst/>
              </a:prstGeom>
            </p:spPr>
          </p:pic>
          <p:sp>
            <p:nvSpPr>
              <p:cNvPr id="21" name="TextBox 12"/>
              <p:cNvSpPr txBox="1"/>
              <p:nvPr/>
            </p:nvSpPr>
            <p:spPr>
              <a:xfrm>
                <a:off x="4541622" y="3598309"/>
                <a:ext cx="803963" cy="12068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200" b="1" u="sng" dirty="0" err="1" smtClean="0">
                    <a:solidFill>
                      <a:srgbClr val="088461"/>
                    </a:solidFill>
                    <a:latin typeface="+mn-ea"/>
                  </a:rPr>
                  <a:t>검출력</a:t>
                </a:r>
                <a:r>
                  <a:rPr lang="ko-KR" altLang="en-US" sz="1200" b="1" u="sng" dirty="0" smtClean="0">
                    <a:solidFill>
                      <a:srgbClr val="088461"/>
                    </a:solidFill>
                    <a:latin typeface="+mn-ea"/>
                  </a:rPr>
                  <a:t> 강화</a:t>
                </a:r>
                <a:endParaRPr lang="ko-KR" sz="1200" b="1" i="0" u="sng" strike="noStrike" dirty="0">
                  <a:solidFill>
                    <a:srgbClr val="088461"/>
                  </a:solidFill>
                  <a:latin typeface="+mn-ea"/>
                </a:endParaRPr>
              </a:p>
            </p:txBody>
          </p:sp>
          <p:pic>
            <p:nvPicPr>
              <p:cNvPr id="22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contrast="-2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02903" y="2273365"/>
                <a:ext cx="2655105" cy="1685132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</p:pic>
          <p:pic>
            <p:nvPicPr>
              <p:cNvPr id="24" name="Picture 14"/>
              <p:cNvPicPr>
                <a:picLocks noChangeAspect="1"/>
              </p:cNvPicPr>
              <p:nvPr/>
            </p:nvPicPr>
            <p:blipFill>
              <a:blip r:embed="rId5">
                <a:grayscl/>
              </a:blip>
              <a:stretch>
                <a:fillRect/>
              </a:stretch>
            </p:blipFill>
            <p:spPr>
              <a:xfrm rot="21540000">
                <a:off x="3710635" y="3102156"/>
                <a:ext cx="648575" cy="8940"/>
              </a:xfrm>
              <a:prstGeom prst="rect">
                <a:avLst/>
              </a:prstGeom>
            </p:spPr>
          </p:pic>
          <p:sp>
            <p:nvSpPr>
              <p:cNvPr id="25" name="TextBox 15"/>
              <p:cNvSpPr txBox="1"/>
              <p:nvPr/>
            </p:nvSpPr>
            <p:spPr>
              <a:xfrm>
                <a:off x="1424288" y="2449291"/>
                <a:ext cx="1087714" cy="171331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100" b="1" i="0" u="sng" strike="noStrike" smtClean="0">
                    <a:solidFill>
                      <a:srgbClr val="088461"/>
                    </a:solidFill>
                    <a:latin typeface="+mn-ea"/>
                  </a:rPr>
                  <a:t>개선 방향</a:t>
                </a:r>
                <a:endParaRPr lang="ko-KR" sz="1100" b="1" i="0" u="sng" strike="noStrike" dirty="0">
                  <a:solidFill>
                    <a:srgbClr val="088461"/>
                  </a:solidFill>
                  <a:latin typeface="+mn-ea"/>
                </a:endParaRPr>
              </a:p>
            </p:txBody>
          </p:sp>
          <p:pic>
            <p:nvPicPr>
              <p:cNvPr id="27" name="Picture 17"/>
              <p:cNvPicPr>
                <a:picLocks noChangeAspect="1"/>
              </p:cNvPicPr>
              <p:nvPr/>
            </p:nvPicPr>
            <p:blipFill>
              <a:blip r:embed="rId6">
                <a:grayscl/>
              </a:blip>
              <a:stretch>
                <a:fillRect/>
              </a:stretch>
            </p:blipFill>
            <p:spPr>
              <a:xfrm>
                <a:off x="2457243" y="2323787"/>
                <a:ext cx="1249858" cy="268191"/>
              </a:xfrm>
              <a:prstGeom prst="rect">
                <a:avLst/>
              </a:prstGeom>
            </p:spPr>
          </p:pic>
          <p:sp>
            <p:nvSpPr>
              <p:cNvPr id="28" name="TextBox 18"/>
              <p:cNvSpPr txBox="1"/>
              <p:nvPr/>
            </p:nvSpPr>
            <p:spPr>
              <a:xfrm>
                <a:off x="2562361" y="2359430"/>
                <a:ext cx="1006643" cy="12068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000" dirty="0" smtClean="0">
                    <a:solidFill>
                      <a:srgbClr val="088461"/>
                    </a:solidFill>
                    <a:latin typeface="+mn-ea"/>
                  </a:rPr>
                  <a:t>공정유출</a:t>
                </a:r>
                <a:endParaRPr lang="ko-KR" sz="1000" b="0" i="0" u="none" strike="noStrike" dirty="0">
                  <a:solidFill>
                    <a:srgbClr val="088461"/>
                  </a:solidFill>
                  <a:latin typeface="+mn-ea"/>
                </a:endParaRPr>
              </a:p>
            </p:txBody>
          </p:sp>
          <p:pic>
            <p:nvPicPr>
              <p:cNvPr id="29" name="Picture 19"/>
              <p:cNvPicPr>
                <a:picLocks noChangeAspect="1"/>
              </p:cNvPicPr>
              <p:nvPr/>
            </p:nvPicPr>
            <p:blipFill>
              <a:blip r:embed="rId7">
                <a:grayscl/>
              </a:blip>
              <a:stretch>
                <a:fillRect/>
              </a:stretch>
            </p:blipFill>
            <p:spPr>
              <a:xfrm>
                <a:off x="488027" y="3602779"/>
                <a:ext cx="1229590" cy="268191"/>
              </a:xfrm>
              <a:prstGeom prst="rect">
                <a:avLst/>
              </a:prstGeom>
            </p:spPr>
          </p:pic>
          <p:sp>
            <p:nvSpPr>
              <p:cNvPr id="30" name="TextBox 20"/>
              <p:cNvSpPr txBox="1"/>
              <p:nvPr/>
            </p:nvSpPr>
            <p:spPr>
              <a:xfrm>
                <a:off x="589367" y="3705585"/>
                <a:ext cx="1013399" cy="120686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000" dirty="0" smtClean="0">
                    <a:solidFill>
                      <a:srgbClr val="088461"/>
                    </a:solidFill>
                    <a:latin typeface="+mn-ea"/>
                  </a:rPr>
                  <a:t>작업불량</a:t>
                </a:r>
                <a:endParaRPr lang="ko-KR" sz="1000" b="0" i="0" u="none" strike="noStrike" dirty="0">
                  <a:solidFill>
                    <a:srgbClr val="088461"/>
                  </a:solidFill>
                  <a:latin typeface="+mn-ea"/>
                </a:endParaRPr>
              </a:p>
            </p:txBody>
          </p:sp>
          <p:pic>
            <p:nvPicPr>
              <p:cNvPr id="32" name="Picture 4"/>
              <p:cNvPicPr>
                <a:picLocks noChangeAspect="1"/>
              </p:cNvPicPr>
              <p:nvPr/>
            </p:nvPicPr>
            <p:blipFill>
              <a:blip r:embed="rId8">
                <a:grayscl/>
              </a:blip>
              <a:stretch>
                <a:fillRect/>
              </a:stretch>
            </p:blipFill>
            <p:spPr>
              <a:xfrm>
                <a:off x="1404083" y="2703840"/>
                <a:ext cx="1139900" cy="1010801"/>
              </a:xfrm>
              <a:prstGeom prst="rect">
                <a:avLst/>
              </a:prstGeom>
            </p:spPr>
          </p:pic>
          <p:sp>
            <p:nvSpPr>
              <p:cNvPr id="33" name="TextBox 7"/>
              <p:cNvSpPr txBox="1"/>
              <p:nvPr/>
            </p:nvSpPr>
            <p:spPr>
              <a:xfrm>
                <a:off x="842418" y="2826646"/>
                <a:ext cx="822390" cy="22523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000" b="1" dirty="0" smtClean="0">
                    <a:solidFill>
                      <a:schemeClr val="tx2"/>
                    </a:solidFill>
                    <a:latin typeface="+mn-ea"/>
                  </a:rPr>
                  <a:t>발생 원인</a:t>
                </a:r>
                <a:endParaRPr lang="ko-KR" sz="1000" b="1" i="0" u="none" strike="noStrike" dirty="0">
                  <a:solidFill>
                    <a:schemeClr val="tx2"/>
                  </a:solidFill>
                  <a:latin typeface="+mn-ea"/>
                </a:endParaRPr>
              </a:p>
            </p:txBody>
          </p:sp>
          <p:sp>
            <p:nvSpPr>
              <p:cNvPr id="34" name="TextBox 7"/>
              <p:cNvSpPr txBox="1"/>
              <p:nvPr/>
            </p:nvSpPr>
            <p:spPr>
              <a:xfrm>
                <a:off x="828908" y="3280759"/>
                <a:ext cx="822390" cy="22523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000" b="1" dirty="0" smtClean="0">
                    <a:solidFill>
                      <a:schemeClr val="tx2"/>
                    </a:solidFill>
                    <a:latin typeface="+mn-ea"/>
                  </a:rPr>
                  <a:t>검출 검증</a:t>
                </a:r>
                <a:endParaRPr lang="ko-KR" sz="1000" b="1" i="0" u="none" strike="noStrike" dirty="0">
                  <a:solidFill>
                    <a:schemeClr val="tx2"/>
                  </a:solidFill>
                  <a:latin typeface="+mn-ea"/>
                </a:endParaRPr>
              </a:p>
            </p:txBody>
          </p:sp>
          <p:sp>
            <p:nvSpPr>
              <p:cNvPr id="35" name="TextBox 7"/>
              <p:cNvSpPr txBox="1"/>
              <p:nvPr/>
            </p:nvSpPr>
            <p:spPr>
              <a:xfrm>
                <a:off x="2358466" y="3280759"/>
                <a:ext cx="822390" cy="22523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000" b="1" dirty="0" smtClean="0">
                    <a:solidFill>
                      <a:schemeClr val="tx2"/>
                    </a:solidFill>
                    <a:latin typeface="+mn-ea"/>
                  </a:rPr>
                  <a:t>재발 방지</a:t>
                </a:r>
                <a:endParaRPr lang="ko-KR" sz="1000" b="1" i="0" u="none" strike="noStrike" dirty="0">
                  <a:solidFill>
                    <a:schemeClr val="tx2"/>
                  </a:solidFill>
                  <a:latin typeface="+mn-ea"/>
                </a:endParaRPr>
              </a:p>
            </p:txBody>
          </p:sp>
          <p:sp>
            <p:nvSpPr>
              <p:cNvPr id="36" name="TextBox 7"/>
              <p:cNvSpPr txBox="1"/>
              <p:nvPr/>
            </p:nvSpPr>
            <p:spPr>
              <a:xfrm>
                <a:off x="2358466" y="2820595"/>
                <a:ext cx="822390" cy="225230"/>
              </a:xfrm>
              <a:prstGeom prst="rect">
                <a:avLst/>
              </a:prstGeom>
            </p:spPr>
            <p:txBody>
              <a:bodyPr lIns="0" tIns="0" rIns="0" bIns="0" rtlCol="0" anchor="b"/>
              <a:lstStyle/>
              <a:p>
                <a:pPr lvl="0" algn="ctr">
                  <a:lnSpc>
                    <a:spcPct val="99600"/>
                  </a:lnSpc>
                </a:pPr>
                <a:r>
                  <a:rPr lang="ko-KR" altLang="en-US" sz="1000" b="1" dirty="0" smtClean="0">
                    <a:solidFill>
                      <a:schemeClr val="tx2"/>
                    </a:solidFill>
                    <a:latin typeface="+mn-ea"/>
                  </a:rPr>
                  <a:t>공정 </a:t>
                </a:r>
                <a:r>
                  <a:rPr lang="en-US" altLang="ko-KR" sz="1000" b="1" dirty="0" smtClean="0">
                    <a:solidFill>
                      <a:schemeClr val="tx2"/>
                    </a:solidFill>
                    <a:latin typeface="+mn-ea"/>
                  </a:rPr>
                  <a:t>PPM</a:t>
                </a:r>
                <a:endParaRPr lang="ko-KR" sz="1000" b="1" i="0" u="none" strike="noStrike" dirty="0">
                  <a:solidFill>
                    <a:schemeClr val="tx2"/>
                  </a:solidFill>
                  <a:latin typeface="+mn-ea"/>
                </a:endParaRPr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836547" y="3202259"/>
              <a:ext cx="338554" cy="228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①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42565" y="3706256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②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77283" y="3712959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③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89190" y="317677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④</a:t>
              </a:r>
              <a:endParaRPr lang="ko-KR" altLang="en-US" sz="1200" b="1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48" name="TextBox 15"/>
            <p:cNvSpPr txBox="1"/>
            <p:nvPr/>
          </p:nvSpPr>
          <p:spPr>
            <a:xfrm>
              <a:off x="1539201" y="3349456"/>
              <a:ext cx="1075250" cy="43089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100" b="1" dirty="0" smtClean="0">
                  <a:solidFill>
                    <a:srgbClr val="088461"/>
                  </a:solidFill>
                  <a:latin typeface="+mn-ea"/>
                </a:rPr>
                <a:t>현장 중점 </a:t>
              </a:r>
              <a:endParaRPr lang="en-US" altLang="ko-KR" sz="1200" b="1" dirty="0" smtClean="0">
                <a:solidFill>
                  <a:srgbClr val="088461"/>
                </a:solidFill>
                <a:latin typeface="+mn-ea"/>
              </a:endParaRPr>
            </a:p>
            <a:p>
              <a:pPr lvl="0" algn="ctr">
                <a:lnSpc>
                  <a:spcPct val="99600"/>
                </a:lnSpc>
              </a:pPr>
              <a:r>
                <a:rPr lang="ko-KR" altLang="en-US" sz="1100" b="1" dirty="0" smtClean="0">
                  <a:solidFill>
                    <a:srgbClr val="088461"/>
                  </a:solidFill>
                  <a:latin typeface="+mn-ea"/>
                </a:rPr>
                <a:t>추적 관리</a:t>
              </a:r>
              <a:endParaRPr lang="ko-KR" sz="1100" b="1" i="0" strike="noStrike" dirty="0">
                <a:solidFill>
                  <a:srgbClr val="088461"/>
                </a:solidFill>
                <a:latin typeface="+mn-ea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3079" y="1833275"/>
            <a:ext cx="1269452" cy="5922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0" name="TextBox 49"/>
          <p:cNvSpPr txBox="1"/>
          <p:nvPr/>
        </p:nvSpPr>
        <p:spPr>
          <a:xfrm>
            <a:off x="6866748" y="1733057"/>
            <a:ext cx="1987444" cy="788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①설비 발생 원인 이력 관리</a:t>
            </a:r>
            <a:r>
              <a:rPr lang="en-US" altLang="ko-KR" sz="1000" b="1" dirty="0" smtClean="0">
                <a:solidFill>
                  <a:srgbClr val="333333"/>
                </a:solidFill>
                <a:latin typeface="+mn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② </a:t>
            </a:r>
            <a:r>
              <a:rPr lang="ko-KR" altLang="en-US" sz="1000" b="1" dirty="0" err="1" smtClean="0">
                <a:solidFill>
                  <a:srgbClr val="333333"/>
                </a:solidFill>
                <a:latin typeface="+mn-ea"/>
              </a:rPr>
              <a:t>재발생</a:t>
            </a: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 방지 개선 활동  </a:t>
            </a:r>
            <a:endParaRPr lang="en-US" altLang="ko-KR" sz="1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③ </a:t>
            </a:r>
            <a:r>
              <a:rPr lang="ko-KR" altLang="en-US" sz="1000" b="1" dirty="0" err="1" smtClean="0">
                <a:solidFill>
                  <a:srgbClr val="333333"/>
                </a:solidFill>
                <a:latin typeface="+mn-ea"/>
              </a:rPr>
              <a:t>취급성</a:t>
            </a: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 문제점 </a:t>
            </a:r>
            <a:r>
              <a:rPr lang="en-US" altLang="ko-KR" sz="1000" b="1" dirty="0" smtClean="0">
                <a:solidFill>
                  <a:srgbClr val="333333"/>
                </a:solidFill>
                <a:latin typeface="+mn-ea"/>
              </a:rPr>
              <a:t>CHECK </a:t>
            </a: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   </a:t>
            </a:r>
            <a:endParaRPr lang="ko-KR" altLang="en-US" sz="1000" b="1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946A776D-730E-4331-8A91-FCF8B1A5D7A2}"/>
              </a:ext>
            </a:extLst>
          </p:cNvPr>
          <p:cNvSpPr/>
          <p:nvPr/>
        </p:nvSpPr>
        <p:spPr>
          <a:xfrm>
            <a:off x="5750211" y="1972773"/>
            <a:ext cx="830166" cy="320832"/>
          </a:xfrm>
          <a:prstGeom prst="rect">
            <a:avLst/>
          </a:prstGeom>
          <a:solidFill>
            <a:schemeClr val="tx2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문제이력</a:t>
            </a:r>
            <a:endParaRPr lang="ko-KR" altLang="en-US" sz="1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5549484" y="2556632"/>
            <a:ext cx="39190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/>
              <a:t>▶ 발생문제점</a:t>
            </a:r>
            <a:r>
              <a:rPr lang="en-US" altLang="ko-KR" sz="1000" dirty="0" smtClean="0"/>
              <a:t>:</a:t>
            </a:r>
            <a:r>
              <a:rPr lang="ko-KR" altLang="en-US" sz="1000" dirty="0" smtClean="0"/>
              <a:t> 평탄도 편차→ 도포 불량 → 검출 미흡 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 smtClean="0"/>
              <a:t>BACK UP PIN </a:t>
            </a:r>
            <a:r>
              <a:rPr lang="ko-KR" altLang="en-US" sz="1000" dirty="0" smtClean="0"/>
              <a:t>설정개선 → </a:t>
            </a:r>
            <a:r>
              <a:rPr lang="en-US" altLang="ko-KR" sz="1000" dirty="0" smtClean="0"/>
              <a:t>PCB </a:t>
            </a:r>
            <a:r>
              <a:rPr lang="ko-KR" altLang="en-US" sz="1000" dirty="0" smtClean="0"/>
              <a:t>투명 </a:t>
            </a:r>
            <a:r>
              <a:rPr lang="en-US" altLang="ko-KR" sz="1000" dirty="0" smtClean="0"/>
              <a:t>JIG </a:t>
            </a:r>
            <a:r>
              <a:rPr lang="ko-KR" altLang="en-US" sz="1000" dirty="0" smtClean="0"/>
              <a:t>제작 검토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 smtClean="0"/>
              <a:t>BOND MASK </a:t>
            </a:r>
            <a:r>
              <a:rPr lang="ko-KR" altLang="en-US" sz="1000" dirty="0" err="1" smtClean="0"/>
              <a:t>변경점</a:t>
            </a:r>
            <a:r>
              <a:rPr lang="ko-KR" altLang="en-US" sz="1000" dirty="0" smtClean="0"/>
              <a:t> 최적화 확대전개 평가 </a:t>
            </a:r>
            <a:endParaRPr lang="en-US" altLang="ko-KR" sz="10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3079" y="3424138"/>
            <a:ext cx="1182170" cy="60926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4" name="TextBox 53"/>
          <p:cNvSpPr txBox="1"/>
          <p:nvPr/>
        </p:nvSpPr>
        <p:spPr>
          <a:xfrm>
            <a:off x="6695639" y="3325436"/>
            <a:ext cx="217928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①</a:t>
            </a:r>
            <a:r>
              <a:rPr lang="en-US" altLang="ko-KR" sz="1000" b="1" dirty="0" smtClean="0">
                <a:solidFill>
                  <a:srgbClr val="333333"/>
                </a:solidFill>
                <a:latin typeface="+mn-ea"/>
              </a:rPr>
              <a:t>SPI SOLDER </a:t>
            </a: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→ </a:t>
            </a:r>
            <a:r>
              <a:rPr lang="en-US" altLang="ko-KR" sz="1000" b="1" dirty="0" smtClean="0">
                <a:solidFill>
                  <a:srgbClr val="333333"/>
                </a:solidFill>
                <a:latin typeface="+mn-ea"/>
              </a:rPr>
              <a:t>BOND </a:t>
            </a: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확대적용</a:t>
            </a:r>
            <a:r>
              <a:rPr lang="en-US" altLang="ko-KR" sz="1000" b="1" dirty="0" smtClean="0">
                <a:solidFill>
                  <a:srgbClr val="333333"/>
                </a:solidFill>
                <a:latin typeface="+mn-ea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② </a:t>
            </a:r>
            <a:r>
              <a:rPr lang="ko-KR" altLang="en-US" sz="1000" b="1" dirty="0" err="1" smtClean="0">
                <a:solidFill>
                  <a:srgbClr val="333333"/>
                </a:solidFill>
                <a:latin typeface="+mn-ea"/>
              </a:rPr>
              <a:t>미도포</a:t>
            </a:r>
            <a:r>
              <a:rPr lang="en-US" altLang="ko-KR" sz="1000" b="1" dirty="0" smtClean="0">
                <a:solidFill>
                  <a:srgbClr val="333333"/>
                </a:solidFill>
                <a:latin typeface="+mn-ea"/>
              </a:rPr>
              <a:t>&amp;</a:t>
            </a:r>
            <a:r>
              <a:rPr lang="ko-KR" altLang="en-US" sz="1000" b="1" dirty="0" err="1" smtClean="0">
                <a:solidFill>
                  <a:srgbClr val="333333"/>
                </a:solidFill>
                <a:latin typeface="+mn-ea"/>
              </a:rPr>
              <a:t>과도포</a:t>
            </a: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 기준 </a:t>
            </a:r>
            <a:r>
              <a:rPr lang="en-US" altLang="ko-KR" sz="1000" b="1" dirty="0" smtClean="0">
                <a:solidFill>
                  <a:srgbClr val="333333"/>
                </a:solidFill>
                <a:latin typeface="+mn-ea"/>
              </a:rPr>
              <a:t>SPEC </a:t>
            </a: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검사  </a:t>
            </a:r>
            <a:endParaRPr lang="en-US" altLang="ko-KR" sz="1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③ 활용도 유효성 평가 진행</a:t>
            </a:r>
            <a:r>
              <a:rPr lang="en-US" altLang="ko-KR" sz="1000" b="1" dirty="0" smtClean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1000" b="1" dirty="0" smtClean="0">
                <a:solidFill>
                  <a:srgbClr val="333333"/>
                </a:solidFill>
                <a:latin typeface="+mn-ea"/>
              </a:rPr>
              <a:t>   </a:t>
            </a:r>
            <a:endParaRPr lang="ko-KR" altLang="en-US" sz="1000" b="1" dirty="0">
              <a:solidFill>
                <a:srgbClr val="333333"/>
              </a:solidFill>
              <a:latin typeface="+mn-ea"/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251520" y="4564557"/>
            <a:ext cx="4283634" cy="1888779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solidFill>
                <a:srgbClr val="F79646">
                  <a:lumMod val="75000"/>
                </a:srgb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24872" y="4526276"/>
            <a:ext cx="4298575" cy="1996898"/>
            <a:chOff x="627646" y="4501219"/>
            <a:chExt cx="4298575" cy="1996898"/>
          </a:xfrm>
        </p:grpSpPr>
        <p:graphicFrame>
          <p:nvGraphicFramePr>
            <p:cNvPr id="94" name="차트 9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7421725"/>
                </p:ext>
              </p:extLst>
            </p:nvPr>
          </p:nvGraphicFramePr>
          <p:xfrm>
            <a:off x="627646" y="4501219"/>
            <a:ext cx="3733335" cy="19968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grpSp>
          <p:nvGrpSpPr>
            <p:cNvPr id="95" name="그룹 94"/>
            <p:cNvGrpSpPr/>
            <p:nvPr/>
          </p:nvGrpSpPr>
          <p:grpSpPr>
            <a:xfrm flipH="1">
              <a:off x="1014932" y="4719805"/>
              <a:ext cx="476159" cy="216000"/>
              <a:chOff x="11134080" y="1340768"/>
              <a:chExt cx="476159" cy="152400"/>
            </a:xfrm>
          </p:grpSpPr>
          <p:cxnSp>
            <p:nvCxnSpPr>
              <p:cNvPr id="96" name="직선 연결선 95"/>
              <p:cNvCxnSpPr/>
              <p:nvPr/>
            </p:nvCxnSpPr>
            <p:spPr>
              <a:xfrm flipV="1">
                <a:off x="11134080" y="1340768"/>
                <a:ext cx="288000" cy="0"/>
              </a:xfrm>
              <a:prstGeom prst="line">
                <a:avLst/>
              </a:prstGeom>
              <a:ln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/>
              <p:cNvCxnSpPr/>
              <p:nvPr/>
            </p:nvCxnSpPr>
            <p:spPr>
              <a:xfrm>
                <a:off x="11422080" y="1340768"/>
                <a:ext cx="188159" cy="15240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직사각형 97"/>
            <p:cNvSpPr/>
            <p:nvPr/>
          </p:nvSpPr>
          <p:spPr>
            <a:xfrm>
              <a:off x="1493198" y="4619829"/>
              <a:ext cx="2012949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kern="0" spc="-100" dirty="0" err="1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체적량</a:t>
              </a:r>
              <a:r>
                <a:rPr lang="ko-KR" altLang="en-US" sz="900" b="1" kern="0" spc="-100" dirty="0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900" b="1" kern="0" spc="-100" dirty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lang="ko-KR" altLang="en-US" sz="900" b="1" kern="0" spc="-100" dirty="0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평탄도</a:t>
              </a:r>
              <a:r>
                <a:rPr lang="en-US" altLang="ko-KR" sz="900" b="1" kern="0" spc="-100" dirty="0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&amp;</a:t>
              </a:r>
              <a:r>
                <a:rPr lang="ko-KR" altLang="en-US" sz="900" b="1" kern="0" spc="-100" dirty="0" err="1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빠짐성</a:t>
              </a:r>
              <a:endParaRPr lang="en-US" altLang="ko-KR" sz="900" b="1" kern="0" spc="-100" dirty="0">
                <a:gradFill>
                  <a:gsLst>
                    <a:gs pos="100000">
                      <a:srgbClr val="0070C0"/>
                    </a:gs>
                    <a:gs pos="0">
                      <a:srgbClr val="1F497D">
                        <a:lumMod val="75000"/>
                      </a:srgbClr>
                    </a:gs>
                  </a:gsLst>
                  <a:lin ang="5400000" scaled="0"/>
                </a:gradFill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 flipH="1">
              <a:off x="1786321" y="5005569"/>
              <a:ext cx="404417" cy="234408"/>
              <a:chOff x="11134080" y="1340768"/>
              <a:chExt cx="404417" cy="165388"/>
            </a:xfrm>
          </p:grpSpPr>
          <p:cxnSp>
            <p:nvCxnSpPr>
              <p:cNvPr id="103" name="직선 연결선 102"/>
              <p:cNvCxnSpPr/>
              <p:nvPr/>
            </p:nvCxnSpPr>
            <p:spPr>
              <a:xfrm flipV="1">
                <a:off x="11134080" y="1340768"/>
                <a:ext cx="288000" cy="0"/>
              </a:xfrm>
              <a:prstGeom prst="line">
                <a:avLst/>
              </a:prstGeom>
              <a:ln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/>
              <p:cNvCxnSpPr/>
              <p:nvPr/>
            </p:nvCxnSpPr>
            <p:spPr>
              <a:xfrm>
                <a:off x="11422079" y="1340768"/>
                <a:ext cx="116418" cy="165388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직사각형 104"/>
            <p:cNvSpPr/>
            <p:nvPr/>
          </p:nvSpPr>
          <p:spPr>
            <a:xfrm>
              <a:off x="2218615" y="4882739"/>
              <a:ext cx="84575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kern="0" spc="-100" dirty="0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압력</a:t>
              </a:r>
              <a:r>
                <a:rPr lang="en-US" altLang="ko-KR" sz="900" b="1" kern="0" spc="-100" dirty="0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&amp;</a:t>
              </a:r>
              <a:r>
                <a:rPr lang="ko-KR" altLang="en-US" sz="900" b="1" kern="0" spc="-100" dirty="0" err="1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판분리</a:t>
              </a:r>
              <a:endParaRPr lang="en-US" altLang="ko-KR" sz="900" b="1" kern="0" spc="-100" dirty="0">
                <a:gradFill>
                  <a:gsLst>
                    <a:gs pos="100000">
                      <a:srgbClr val="0070C0"/>
                    </a:gs>
                    <a:gs pos="0">
                      <a:srgbClr val="1F497D">
                        <a:lumMod val="75000"/>
                      </a:srgbClr>
                    </a:gs>
                  </a:gsLst>
                  <a:lin ang="5400000" scaled="0"/>
                </a:gradFill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06" name="그룹 105"/>
            <p:cNvGrpSpPr/>
            <p:nvPr/>
          </p:nvGrpSpPr>
          <p:grpSpPr>
            <a:xfrm flipH="1">
              <a:off x="2450625" y="5192209"/>
              <a:ext cx="444532" cy="216000"/>
              <a:chOff x="11134080" y="1334294"/>
              <a:chExt cx="444532" cy="152400"/>
            </a:xfrm>
          </p:grpSpPr>
          <p:cxnSp>
            <p:nvCxnSpPr>
              <p:cNvPr id="107" name="직선 연결선 106"/>
              <p:cNvCxnSpPr/>
              <p:nvPr/>
            </p:nvCxnSpPr>
            <p:spPr>
              <a:xfrm flipV="1">
                <a:off x="11134080" y="1340768"/>
                <a:ext cx="288000" cy="0"/>
              </a:xfrm>
              <a:prstGeom prst="line">
                <a:avLst/>
              </a:prstGeom>
              <a:ln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11390453" y="1334294"/>
                <a:ext cx="188159" cy="15240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직사각형 114"/>
            <p:cNvSpPr/>
            <p:nvPr/>
          </p:nvSpPr>
          <p:spPr>
            <a:xfrm>
              <a:off x="2895045" y="5083679"/>
              <a:ext cx="845750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kern="0" spc="-100" dirty="0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조건사양 범위</a:t>
              </a:r>
              <a:endParaRPr lang="en-US" altLang="ko-KR" sz="900" b="1" kern="0" spc="-100" dirty="0">
                <a:gradFill>
                  <a:gsLst>
                    <a:gs pos="100000">
                      <a:srgbClr val="0070C0"/>
                    </a:gs>
                    <a:gs pos="0">
                      <a:srgbClr val="1F497D">
                        <a:lumMod val="75000"/>
                      </a:srgbClr>
                    </a:gs>
                  </a:gsLst>
                  <a:lin ang="5400000" scaled="0"/>
                </a:gradFill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16" name="그룹 115"/>
            <p:cNvGrpSpPr/>
            <p:nvPr/>
          </p:nvGrpSpPr>
          <p:grpSpPr>
            <a:xfrm flipH="1">
              <a:off x="3058750" y="5405465"/>
              <a:ext cx="476159" cy="216000"/>
              <a:chOff x="11134080" y="1340768"/>
              <a:chExt cx="476159" cy="152400"/>
            </a:xfrm>
          </p:grpSpPr>
          <p:cxnSp>
            <p:nvCxnSpPr>
              <p:cNvPr id="117" name="직선 연결선 116"/>
              <p:cNvCxnSpPr/>
              <p:nvPr/>
            </p:nvCxnSpPr>
            <p:spPr>
              <a:xfrm flipV="1">
                <a:off x="11134080" y="1340768"/>
                <a:ext cx="288000" cy="0"/>
              </a:xfrm>
              <a:prstGeom prst="line">
                <a:avLst/>
              </a:prstGeom>
              <a:ln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>
                <a:off x="11422080" y="1340768"/>
                <a:ext cx="188159" cy="15240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직사각형 118"/>
            <p:cNvSpPr/>
            <p:nvPr/>
          </p:nvSpPr>
          <p:spPr>
            <a:xfrm>
              <a:off x="3543963" y="5284619"/>
              <a:ext cx="87326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kern="0" spc="-100" dirty="0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설비 좌표 변동</a:t>
              </a:r>
              <a:endParaRPr lang="en-US" altLang="ko-KR" sz="900" b="1" kern="0" spc="-100" dirty="0">
                <a:gradFill>
                  <a:gsLst>
                    <a:gs pos="100000">
                      <a:srgbClr val="0070C0"/>
                    </a:gs>
                    <a:gs pos="0">
                      <a:srgbClr val="1F497D">
                        <a:lumMod val="75000"/>
                      </a:srgbClr>
                    </a:gs>
                  </a:gsLst>
                  <a:lin ang="5400000" scaled="0"/>
                </a:gradFill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grpSp>
          <p:nvGrpSpPr>
            <p:cNvPr id="120" name="그룹 119"/>
            <p:cNvGrpSpPr/>
            <p:nvPr/>
          </p:nvGrpSpPr>
          <p:grpSpPr>
            <a:xfrm flipH="1">
              <a:off x="3776042" y="5709472"/>
              <a:ext cx="291957" cy="216000"/>
              <a:chOff x="11133971" y="1405565"/>
              <a:chExt cx="476150" cy="152400"/>
            </a:xfrm>
          </p:grpSpPr>
          <p:cxnSp>
            <p:nvCxnSpPr>
              <p:cNvPr id="121" name="직선 연결선 120"/>
              <p:cNvCxnSpPr/>
              <p:nvPr/>
            </p:nvCxnSpPr>
            <p:spPr>
              <a:xfrm flipV="1">
                <a:off x="11133971" y="1405566"/>
                <a:ext cx="288001" cy="0"/>
              </a:xfrm>
              <a:prstGeom prst="line">
                <a:avLst/>
              </a:prstGeom>
              <a:ln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>
                <a:off x="11421962" y="1405565"/>
                <a:ext cx="188159" cy="152400"/>
              </a:xfrm>
              <a:prstGeom prst="line">
                <a:avLst/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3" name="직사각형 122"/>
            <p:cNvSpPr/>
            <p:nvPr/>
          </p:nvSpPr>
          <p:spPr>
            <a:xfrm>
              <a:off x="4052959" y="5578789"/>
              <a:ext cx="873262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900" b="1" kern="0" spc="-100" dirty="0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세척</a:t>
              </a:r>
              <a:r>
                <a:rPr lang="en-US" altLang="ko-KR" sz="900" b="1" kern="0" spc="-100" dirty="0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&amp;</a:t>
              </a:r>
              <a:r>
                <a:rPr lang="ko-KR" altLang="en-US" sz="900" b="1" kern="0" spc="-100" dirty="0" err="1" smtClean="0">
                  <a:gradFill>
                    <a:gsLst>
                      <a:gs pos="100000">
                        <a:srgbClr val="0070C0"/>
                      </a:gs>
                      <a:gs pos="0">
                        <a:srgbClr val="1F497D">
                          <a:lumMod val="75000"/>
                        </a:srgbClr>
                      </a:gs>
                    </a:gsLst>
                    <a:lin ang="5400000" scaled="0"/>
                  </a:gradFill>
                  <a:latin typeface="맑은 고딕"/>
                  <a:ea typeface="맑은 고딕" panose="020B0503020000020004" pitchFamily="50" charset="-127"/>
                  <a:cs typeface="Arial" panose="020B0604020202020204" pitchFamily="34" charset="0"/>
                </a:rPr>
                <a:t>스퀴즈</a:t>
              </a:r>
              <a:endParaRPr lang="en-US" altLang="ko-KR" sz="900" b="1" kern="0" spc="-100" dirty="0">
                <a:gradFill>
                  <a:gsLst>
                    <a:gs pos="100000">
                      <a:srgbClr val="0070C0"/>
                    </a:gs>
                    <a:gs pos="0">
                      <a:srgbClr val="1F497D">
                        <a:lumMod val="75000"/>
                      </a:srgbClr>
                    </a:gs>
                  </a:gsLst>
                  <a:lin ang="5400000" scaled="0"/>
                </a:gradFill>
                <a:latin typeface="맑은 고딕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24" name="TextBox 123"/>
          <p:cNvSpPr txBox="1"/>
          <p:nvPr/>
        </p:nvSpPr>
        <p:spPr>
          <a:xfrm>
            <a:off x="4632430" y="4120889"/>
            <a:ext cx="460851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■ 추진 </a:t>
            </a:r>
            <a:r>
              <a:rPr kumimoji="0" lang="ko-KR" altLang="en-US" sz="11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방향  </a:t>
            </a:r>
            <a:r>
              <a:rPr kumimoji="0" lang="en-US" altLang="ko-KR" sz="11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직행률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목표 </a:t>
            </a:r>
            <a:r>
              <a:rPr lang="en-US" altLang="ko-KR" sz="11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99.5%)</a:t>
            </a:r>
            <a:endParaRPr lang="en-US" altLang="ko-KR" sz="1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▶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SPI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직행율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강화 →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S/PRINT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운영능력 향상 인쇄품질 균일화 必</a:t>
            </a:r>
            <a:endParaRPr lang="en-US" altLang="ko-KR" sz="1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▷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 시점 문제점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설비의 최적화 조정 미세관리 변동성 품질 저하</a:t>
            </a:r>
            <a:endParaRPr lang="en-US" altLang="ko-KR" sz="1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▷ 개선점 검토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설비적 요인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조건설정 </a:t>
            </a:r>
            <a:r>
              <a:rPr lang="en-US" altLang="ko-KR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1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치공구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항목별 개선접근</a:t>
            </a:r>
            <a:endParaRPr lang="en-US" altLang="ko-KR" sz="110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en-US" altLang="ko-KR" sz="11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AutoShape 9" descr="5%"/>
          <p:cNvSpPr>
            <a:spLocks noChangeArrowheads="1"/>
          </p:cNvSpPr>
          <p:nvPr/>
        </p:nvSpPr>
        <p:spPr bwMode="auto">
          <a:xfrm>
            <a:off x="4810132" y="5682538"/>
            <a:ext cx="1940017" cy="770798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균일 인쇄품질 원인파악</a:t>
            </a:r>
            <a:endParaRPr lang="en-US" altLang="ko-KR" sz="10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고장 발생 대응력 부족</a:t>
            </a:r>
            <a:endParaRPr lang="en-US" altLang="ko-KR" sz="10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대모설비 </a:t>
            </a:r>
            <a:r>
              <a:rPr lang="en-US" altLang="ko-KR" sz="1000" dirty="0" smtClean="0"/>
              <a:t>TEST </a:t>
            </a:r>
            <a:r>
              <a:rPr lang="ko-KR" altLang="en-US" sz="1000" dirty="0" smtClean="0"/>
              <a:t>검토 평가</a:t>
            </a:r>
            <a:endParaRPr lang="en-US" altLang="ko-KR" sz="10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PM </a:t>
            </a:r>
            <a:r>
              <a:rPr lang="ko-KR" altLang="en-US" sz="1000" dirty="0" smtClean="0"/>
              <a:t>정비 운영</a:t>
            </a:r>
            <a:endParaRPr lang="en-US" altLang="ko-KR" sz="1000" dirty="0" smtClean="0"/>
          </a:p>
        </p:txBody>
      </p:sp>
      <p:sp>
        <p:nvSpPr>
          <p:cNvPr id="126" name="AutoShape 9" descr="5%"/>
          <p:cNvSpPr>
            <a:spLocks noChangeArrowheads="1"/>
          </p:cNvSpPr>
          <p:nvPr/>
        </p:nvSpPr>
        <p:spPr bwMode="auto">
          <a:xfrm>
            <a:off x="6875797" y="5682538"/>
            <a:ext cx="1971207" cy="770798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err="1" smtClean="0"/>
              <a:t>스퀴드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마스크 관리개선</a:t>
            </a:r>
            <a:endParaRPr lang="en-US" altLang="ko-KR" sz="10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Tension</a:t>
            </a:r>
            <a:r>
              <a:rPr lang="ko-KR" altLang="en-US" sz="1000" dirty="0" smtClean="0"/>
              <a:t> 변화에 따른 조건</a:t>
            </a:r>
            <a:endParaRPr lang="en-US" altLang="ko-KR" sz="10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Back up Jig </a:t>
            </a:r>
            <a:r>
              <a:rPr lang="ko-KR" altLang="en-US" sz="1000" dirty="0" smtClean="0"/>
              <a:t>관리 및 개선</a:t>
            </a:r>
            <a:endParaRPr lang="en-US" altLang="ko-KR" sz="1000" dirty="0" smtClean="0"/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LINE </a:t>
            </a:r>
            <a:r>
              <a:rPr lang="ko-KR" altLang="en-US" sz="1000" dirty="0" err="1" smtClean="0"/>
              <a:t>설비별</a:t>
            </a:r>
            <a:r>
              <a:rPr lang="ko-KR" altLang="en-US" sz="1000" dirty="0" smtClean="0"/>
              <a:t> 조건 차이점</a:t>
            </a:r>
            <a:endParaRPr lang="en-US" altLang="ko-KR" sz="1000" dirty="0" smtClean="0"/>
          </a:p>
        </p:txBody>
      </p:sp>
      <p:sp>
        <p:nvSpPr>
          <p:cNvPr id="128" name="Rectangle 7"/>
          <p:cNvSpPr>
            <a:spLocks noChangeArrowheads="1"/>
          </p:cNvSpPr>
          <p:nvPr/>
        </p:nvSpPr>
        <p:spPr bwMode="auto">
          <a:xfrm>
            <a:off x="5125167" y="5419982"/>
            <a:ext cx="1250088" cy="2625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>
                  <a:lumMod val="85000"/>
                </a:sysClr>
              </a:gs>
              <a:gs pos="50000">
                <a:sysClr val="window" lastClr="FFFFFF">
                  <a:lumMod val="9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sx="80000" sy="80000" algn="tl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25400" prst="softRound"/>
            <a:bevelB w="0" h="0"/>
          </a:sp3d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smtClean="0">
                <a:solidFill>
                  <a:schemeClr val="accent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설비부분</a:t>
            </a: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29" name="Rectangle 7"/>
          <p:cNvSpPr>
            <a:spLocks noChangeArrowheads="1"/>
          </p:cNvSpPr>
          <p:nvPr/>
        </p:nvSpPr>
        <p:spPr bwMode="auto">
          <a:xfrm>
            <a:off x="7235426" y="5413077"/>
            <a:ext cx="1250088" cy="26255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ysClr val="window" lastClr="FFFFFF">
                  <a:lumMod val="85000"/>
                </a:sysClr>
              </a:gs>
              <a:gs pos="50000">
                <a:sysClr val="window" lastClr="FFFFFF">
                  <a:lumMod val="9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50800" dist="38100" dir="2700000" sx="80000" sy="80000" algn="tl" rotWithShape="0">
              <a:prstClr val="black">
                <a:alpha val="15000"/>
              </a:prstClr>
            </a:outerShdw>
          </a:effectLst>
          <a:scene3d>
            <a:camera prst="orthographicFront"/>
            <a:lightRig rig="threePt" dir="t"/>
          </a:scene3d>
          <a:sp3d>
            <a:bevelT w="63500" h="25400" prst="softRound"/>
            <a:bevelB w="0" h="0"/>
          </a:sp3d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kern="0" noProof="0" dirty="0" smtClean="0">
                <a:solidFill>
                  <a:schemeClr val="accent1">
                    <a:lumMod val="75000"/>
                  </a:schemeClr>
                </a:solidFill>
                <a:latin typeface="맑은 고딕" panose="020F0502020204030204"/>
                <a:ea typeface="맑은 고딕" panose="020B0503020000020004" pitchFamily="50" charset="-127"/>
              </a:rPr>
              <a:t>관리개선</a:t>
            </a: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3037" y="4636290"/>
            <a:ext cx="19816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u="sng" dirty="0" smtClean="0">
                <a:solidFill>
                  <a:srgbClr val="FF0000"/>
                </a:solidFill>
              </a:rPr>
              <a:t>SPEC</a:t>
            </a:r>
            <a:r>
              <a:rPr lang="ko-KR" altLang="en-US" sz="1000" u="sng" dirty="0" smtClean="0">
                <a:solidFill>
                  <a:srgbClr val="FF0000"/>
                </a:solidFill>
              </a:rPr>
              <a:t> 불량 점유율 및 관리 범위</a:t>
            </a:r>
            <a:endParaRPr lang="ko-KR" altLang="en-US" sz="10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8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/>
          <p:cNvGrpSpPr/>
          <p:nvPr/>
        </p:nvGrpSpPr>
        <p:grpSpPr>
          <a:xfrm>
            <a:off x="251520" y="4536058"/>
            <a:ext cx="8648871" cy="1989286"/>
            <a:chOff x="2108200" y="4622800"/>
            <a:chExt cx="14058900" cy="3644900"/>
          </a:xfrm>
        </p:grpSpPr>
        <p:pic>
          <p:nvPicPr>
            <p:cNvPr id="104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200" y="4622800"/>
              <a:ext cx="4267200" cy="990600"/>
            </a:xfrm>
            <a:prstGeom prst="rect">
              <a:avLst/>
            </a:prstGeom>
          </p:spPr>
        </p:pic>
        <p:sp>
          <p:nvSpPr>
            <p:cNvPr id="105" name="TextBox 8"/>
            <p:cNvSpPr txBox="1"/>
            <p:nvPr/>
          </p:nvSpPr>
          <p:spPr>
            <a:xfrm>
              <a:off x="2387600" y="4940300"/>
              <a:ext cx="5461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24499"/>
                </a:lnSpc>
              </a:pPr>
              <a:r>
                <a:rPr lang="en-US" sz="1000" dirty="0">
                  <a:solidFill>
                    <a:srgbClr val="010149"/>
                  </a:solidFill>
                  <a:latin typeface="+mn-ea"/>
                </a:rPr>
                <a:t>1</a:t>
              </a:r>
            </a:p>
          </p:txBody>
        </p:sp>
        <p:sp>
          <p:nvSpPr>
            <p:cNvPr id="106" name="TextBox 9"/>
            <p:cNvSpPr txBox="1"/>
            <p:nvPr/>
          </p:nvSpPr>
          <p:spPr>
            <a:xfrm>
              <a:off x="2946400" y="4902200"/>
              <a:ext cx="3175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atinLnBrk="0">
                <a:lnSpc>
                  <a:spcPct val="124499"/>
                </a:lnSpc>
              </a:pP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공정 유실 </a:t>
              </a:r>
              <a:r>
                <a:rPr lang="en-US" altLang="ko-KR" sz="1000" dirty="0" smtClean="0">
                  <a:solidFill>
                    <a:srgbClr val="010149"/>
                  </a:solidFill>
                  <a:latin typeface="+mn-ea"/>
                </a:rPr>
                <a:t>WORST </a:t>
              </a: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부품 추적 관리</a:t>
              </a:r>
              <a:endParaRPr lang="ko-KR" altLang="en-US" sz="1000" dirty="0">
                <a:solidFill>
                  <a:srgbClr val="010149"/>
                </a:solidFill>
                <a:latin typeface="+mn-ea"/>
              </a:endParaRPr>
            </a:p>
          </p:txBody>
        </p:sp>
        <p:pic>
          <p:nvPicPr>
            <p:cNvPr id="107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200" y="5943600"/>
              <a:ext cx="4267200" cy="990600"/>
            </a:xfrm>
            <a:prstGeom prst="rect">
              <a:avLst/>
            </a:prstGeom>
          </p:spPr>
        </p:pic>
        <p:sp>
          <p:nvSpPr>
            <p:cNvPr id="108" name="TextBox 11"/>
            <p:cNvSpPr txBox="1"/>
            <p:nvPr/>
          </p:nvSpPr>
          <p:spPr>
            <a:xfrm>
              <a:off x="2387600" y="6261100"/>
              <a:ext cx="5461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24499"/>
                </a:lnSpc>
              </a:pPr>
              <a:r>
                <a:rPr lang="en-US" sz="1000">
                  <a:solidFill>
                    <a:srgbClr val="010149"/>
                  </a:solidFill>
                  <a:latin typeface="+mn-ea"/>
                </a:rPr>
                <a:t>2</a:t>
              </a:r>
            </a:p>
          </p:txBody>
        </p:sp>
        <p:sp>
          <p:nvSpPr>
            <p:cNvPr id="109" name="TextBox 12"/>
            <p:cNvSpPr txBox="1"/>
            <p:nvPr/>
          </p:nvSpPr>
          <p:spPr>
            <a:xfrm>
              <a:off x="2946400" y="6223000"/>
              <a:ext cx="3175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atinLnBrk="0">
                <a:lnSpc>
                  <a:spcPct val="124499"/>
                </a:lnSpc>
              </a:pP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폐기 건 </a:t>
              </a:r>
              <a:r>
                <a:rPr lang="en-US" altLang="ko-KR" sz="1000" dirty="0" smtClean="0">
                  <a:solidFill>
                    <a:srgbClr val="010149"/>
                  </a:solidFill>
                  <a:latin typeface="+mn-ea"/>
                </a:rPr>
                <a:t>BY </a:t>
              </a: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건 보고 체계 대응</a:t>
              </a:r>
              <a:endParaRPr lang="ko-KR" altLang="en-US" sz="1000" dirty="0">
                <a:solidFill>
                  <a:srgbClr val="010149"/>
                </a:solidFill>
                <a:latin typeface="+mn-ea"/>
              </a:endParaRPr>
            </a:p>
          </p:txBody>
        </p:sp>
        <p:pic>
          <p:nvPicPr>
            <p:cNvPr id="110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08200" y="7277100"/>
              <a:ext cx="4267200" cy="990600"/>
            </a:xfrm>
            <a:prstGeom prst="rect">
              <a:avLst/>
            </a:prstGeom>
          </p:spPr>
        </p:pic>
        <p:sp>
          <p:nvSpPr>
            <p:cNvPr id="111" name="TextBox 14"/>
            <p:cNvSpPr txBox="1"/>
            <p:nvPr/>
          </p:nvSpPr>
          <p:spPr>
            <a:xfrm>
              <a:off x="2387600" y="7594600"/>
              <a:ext cx="5461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24499"/>
                </a:lnSpc>
              </a:pPr>
              <a:r>
                <a:rPr lang="en-US" sz="1000">
                  <a:solidFill>
                    <a:srgbClr val="010149"/>
                  </a:solidFill>
                  <a:latin typeface="+mn-ea"/>
                </a:rPr>
                <a:t>3</a:t>
              </a:r>
            </a:p>
          </p:txBody>
        </p:sp>
        <p:sp>
          <p:nvSpPr>
            <p:cNvPr id="112" name="TextBox 15"/>
            <p:cNvSpPr txBox="1"/>
            <p:nvPr/>
          </p:nvSpPr>
          <p:spPr>
            <a:xfrm>
              <a:off x="2946400" y="7556500"/>
              <a:ext cx="3175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atinLnBrk="0">
                <a:lnSpc>
                  <a:spcPct val="124499"/>
                </a:lnSpc>
              </a:pP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설비 운송 관리 </a:t>
              </a:r>
              <a:r>
                <a:rPr lang="en-US" altLang="ko-KR" sz="1000" dirty="0" smtClean="0">
                  <a:solidFill>
                    <a:srgbClr val="010149"/>
                  </a:solidFill>
                  <a:latin typeface="+mn-ea"/>
                </a:rPr>
                <a:t>–</a:t>
              </a: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센서 </a:t>
              </a:r>
              <a:r>
                <a:rPr lang="en-US" altLang="ko-KR" sz="1000" dirty="0" smtClean="0">
                  <a:solidFill>
                    <a:srgbClr val="010149"/>
                  </a:solidFill>
                  <a:latin typeface="+mn-ea"/>
                </a:rPr>
                <a:t>, </a:t>
              </a: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실린더</a:t>
              </a:r>
              <a:endParaRPr lang="ko-KR" altLang="en-US" sz="1000" dirty="0">
                <a:solidFill>
                  <a:srgbClr val="010149"/>
                </a:solidFill>
                <a:latin typeface="+mn-ea"/>
              </a:endParaRPr>
            </a:p>
          </p:txBody>
        </p:sp>
        <p:pic>
          <p:nvPicPr>
            <p:cNvPr id="113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9900" y="4622800"/>
              <a:ext cx="4267200" cy="990600"/>
            </a:xfrm>
            <a:prstGeom prst="rect">
              <a:avLst/>
            </a:prstGeom>
          </p:spPr>
        </p:pic>
        <p:sp>
          <p:nvSpPr>
            <p:cNvPr id="114" name="TextBox 17"/>
            <p:cNvSpPr txBox="1"/>
            <p:nvPr/>
          </p:nvSpPr>
          <p:spPr>
            <a:xfrm>
              <a:off x="12179300" y="4940300"/>
              <a:ext cx="5461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24499"/>
                </a:lnSpc>
              </a:pPr>
              <a:r>
                <a:rPr lang="en-US" sz="1000">
                  <a:solidFill>
                    <a:srgbClr val="010149"/>
                  </a:solidFill>
                  <a:latin typeface="+mn-ea"/>
                </a:rPr>
                <a:t>4</a:t>
              </a:r>
            </a:p>
          </p:txBody>
        </p:sp>
        <p:sp>
          <p:nvSpPr>
            <p:cNvPr id="115" name="TextBox 18"/>
            <p:cNvSpPr txBox="1"/>
            <p:nvPr/>
          </p:nvSpPr>
          <p:spPr>
            <a:xfrm>
              <a:off x="12738100" y="4902200"/>
              <a:ext cx="3175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atinLnBrk="0">
                <a:lnSpc>
                  <a:spcPct val="124499"/>
                </a:lnSpc>
              </a:pPr>
              <a:r>
                <a:rPr lang="en-US" altLang="ko-KR" sz="1000" dirty="0" smtClean="0">
                  <a:solidFill>
                    <a:srgbClr val="010149"/>
                  </a:solidFill>
                  <a:latin typeface="+mn-ea"/>
                </a:rPr>
                <a:t>MOUNT </a:t>
              </a: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성능복원</a:t>
              </a:r>
              <a:r>
                <a:rPr lang="en-US" altLang="ko-KR" sz="1000" dirty="0" smtClean="0">
                  <a:solidFill>
                    <a:srgbClr val="010149"/>
                  </a:solidFill>
                  <a:latin typeface="+mn-ea"/>
                </a:rPr>
                <a:t>-</a:t>
              </a: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개선과제 연계</a:t>
              </a:r>
              <a:endParaRPr lang="ko-KR" altLang="en-US" sz="1000" dirty="0">
                <a:solidFill>
                  <a:srgbClr val="010149"/>
                </a:solidFill>
                <a:latin typeface="+mn-ea"/>
              </a:endParaRPr>
            </a:p>
          </p:txBody>
        </p:sp>
        <p:pic>
          <p:nvPicPr>
            <p:cNvPr id="116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9900" y="5943600"/>
              <a:ext cx="4267200" cy="990600"/>
            </a:xfrm>
            <a:prstGeom prst="rect">
              <a:avLst/>
            </a:prstGeom>
          </p:spPr>
        </p:pic>
        <p:sp>
          <p:nvSpPr>
            <p:cNvPr id="117" name="TextBox 20"/>
            <p:cNvSpPr txBox="1"/>
            <p:nvPr/>
          </p:nvSpPr>
          <p:spPr>
            <a:xfrm>
              <a:off x="12179300" y="6261100"/>
              <a:ext cx="5461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24499"/>
                </a:lnSpc>
              </a:pPr>
              <a:r>
                <a:rPr lang="en-US" sz="1000">
                  <a:solidFill>
                    <a:srgbClr val="010149"/>
                  </a:solidFill>
                  <a:latin typeface="+mn-ea"/>
                </a:rPr>
                <a:t>5</a:t>
              </a:r>
            </a:p>
          </p:txBody>
        </p:sp>
        <p:sp>
          <p:nvSpPr>
            <p:cNvPr id="118" name="TextBox 21"/>
            <p:cNvSpPr txBox="1"/>
            <p:nvPr/>
          </p:nvSpPr>
          <p:spPr>
            <a:xfrm>
              <a:off x="12738100" y="6223000"/>
              <a:ext cx="3175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atinLnBrk="0">
                <a:lnSpc>
                  <a:spcPct val="124499"/>
                </a:lnSpc>
              </a:pP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취급 개선 </a:t>
              </a:r>
              <a:r>
                <a:rPr lang="en-US" altLang="ko-KR" sz="1000" dirty="0" smtClean="0">
                  <a:solidFill>
                    <a:srgbClr val="010149"/>
                  </a:solidFill>
                  <a:latin typeface="+mn-ea"/>
                </a:rPr>
                <a:t>– </a:t>
              </a: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이동</a:t>
              </a:r>
              <a:r>
                <a:rPr lang="en-US" altLang="ko-KR" sz="1000" dirty="0" smtClean="0">
                  <a:solidFill>
                    <a:srgbClr val="010149"/>
                  </a:solidFill>
                  <a:latin typeface="+mn-ea"/>
                </a:rPr>
                <a:t>,</a:t>
              </a: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환경</a:t>
              </a:r>
              <a:r>
                <a:rPr lang="en-US" altLang="ko-KR" sz="1000" dirty="0" smtClean="0">
                  <a:solidFill>
                    <a:srgbClr val="010149"/>
                  </a:solidFill>
                  <a:latin typeface="+mn-ea"/>
                </a:rPr>
                <a:t>,</a:t>
              </a: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교육 강화</a:t>
              </a:r>
              <a:endParaRPr lang="ko-KR" altLang="en-US" sz="1000" dirty="0">
                <a:solidFill>
                  <a:srgbClr val="010149"/>
                </a:solidFill>
                <a:latin typeface="+mn-ea"/>
              </a:endParaRPr>
            </a:p>
          </p:txBody>
        </p:sp>
        <p:pic>
          <p:nvPicPr>
            <p:cNvPr id="119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99900" y="7277100"/>
              <a:ext cx="4267200" cy="990600"/>
            </a:xfrm>
            <a:prstGeom prst="rect">
              <a:avLst/>
            </a:prstGeom>
          </p:spPr>
        </p:pic>
        <p:sp>
          <p:nvSpPr>
            <p:cNvPr id="126" name="TextBox 30"/>
            <p:cNvSpPr txBox="1"/>
            <p:nvPr/>
          </p:nvSpPr>
          <p:spPr>
            <a:xfrm>
              <a:off x="12179300" y="7594600"/>
              <a:ext cx="546100" cy="3302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24499"/>
                </a:lnSpc>
              </a:pPr>
              <a:r>
                <a:rPr lang="en-US" sz="1000">
                  <a:solidFill>
                    <a:srgbClr val="010149"/>
                  </a:solidFill>
                  <a:latin typeface="+mn-ea"/>
                </a:rPr>
                <a:t>6</a:t>
              </a:r>
            </a:p>
          </p:txBody>
        </p:sp>
        <p:sp>
          <p:nvSpPr>
            <p:cNvPr id="127" name="TextBox 31"/>
            <p:cNvSpPr txBox="1"/>
            <p:nvPr/>
          </p:nvSpPr>
          <p:spPr>
            <a:xfrm>
              <a:off x="12738100" y="7556500"/>
              <a:ext cx="3175000" cy="419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atinLnBrk="0">
                <a:lnSpc>
                  <a:spcPct val="124499"/>
                </a:lnSpc>
              </a:pPr>
              <a:r>
                <a:rPr lang="ko-KR" altLang="en-US" sz="1000" dirty="0" err="1" smtClean="0">
                  <a:solidFill>
                    <a:srgbClr val="010149"/>
                  </a:solidFill>
                  <a:latin typeface="+mn-ea"/>
                </a:rPr>
                <a:t>재공품</a:t>
              </a: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 재고 관리 </a:t>
              </a:r>
              <a:r>
                <a:rPr lang="en-US" altLang="ko-KR" sz="1000" dirty="0" smtClean="0">
                  <a:solidFill>
                    <a:srgbClr val="010149"/>
                  </a:solidFill>
                  <a:latin typeface="+mn-ea"/>
                </a:rPr>
                <a:t>- </a:t>
              </a:r>
              <a:r>
                <a:rPr lang="ko-KR" altLang="en-US" sz="1000" dirty="0" smtClean="0">
                  <a:solidFill>
                    <a:srgbClr val="010149"/>
                  </a:solidFill>
                  <a:latin typeface="+mn-ea"/>
                </a:rPr>
                <a:t>망실</a:t>
              </a:r>
              <a:endParaRPr lang="ko-KR" altLang="en-US" sz="1000" dirty="0">
                <a:solidFill>
                  <a:srgbClr val="010149"/>
                </a:solidFill>
                <a:latin typeface="+mn-ea"/>
              </a:endParaRPr>
            </a:p>
          </p:txBody>
        </p:sp>
      </p:grp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3" name="Rectangle 37"/>
          <p:cNvSpPr>
            <a:spLocks noChangeArrowheads="1"/>
          </p:cNvSpPr>
          <p:nvPr/>
        </p:nvSpPr>
        <p:spPr bwMode="auto">
          <a:xfrm>
            <a:off x="251520" y="720143"/>
            <a:ext cx="367240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공정 품질 개선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66419" y="1138013"/>
            <a:ext cx="3058165" cy="307777"/>
            <a:chOff x="273205" y="807065"/>
            <a:chExt cx="3058165" cy="307777"/>
          </a:xfrm>
        </p:grpSpPr>
        <p:sp>
          <p:nvSpPr>
            <p:cNvPr id="40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28951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N2 REFLOW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성능유지 관리 방향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273205" y="897743"/>
              <a:ext cx="163014" cy="15293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51520" y="1546377"/>
            <a:ext cx="8652372" cy="2530695"/>
            <a:chOff x="1079500" y="3022600"/>
            <a:chExt cx="16129000" cy="8331333"/>
          </a:xfrm>
        </p:grpSpPr>
        <p:pic>
          <p:nvPicPr>
            <p:cNvPr id="15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763000" y="4762500"/>
              <a:ext cx="762000" cy="38100"/>
            </a:xfrm>
            <a:prstGeom prst="rect">
              <a:avLst/>
            </a:prstGeom>
          </p:spPr>
        </p:pic>
        <p:pic>
          <p:nvPicPr>
            <p:cNvPr id="16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9500" y="3022600"/>
              <a:ext cx="16129000" cy="1409700"/>
            </a:xfrm>
            <a:prstGeom prst="rect">
              <a:avLst/>
            </a:prstGeom>
            <a:effectLst>
              <a:outerShdw dist="172739" dir="3000000">
                <a:srgbClr val="000000">
                  <a:alpha val="8000"/>
                </a:srgbClr>
              </a:outerShdw>
            </a:effectLst>
          </p:spPr>
        </p:pic>
        <p:pic>
          <p:nvPicPr>
            <p:cNvPr id="1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9500" y="5003797"/>
              <a:ext cx="16129000" cy="6350136"/>
            </a:xfrm>
            <a:prstGeom prst="rect">
              <a:avLst/>
            </a:prstGeom>
            <a:effectLst>
              <a:outerShdw dist="175800" dir="3000000">
                <a:srgbClr val="000000">
                  <a:alpha val="8000"/>
                </a:srgbClr>
              </a:outerShdw>
            </a:effectLst>
          </p:spPr>
        </p:pic>
        <p:pic>
          <p:nvPicPr>
            <p:cNvPr id="1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 flipV="1">
              <a:off x="3924927" y="8309044"/>
              <a:ext cx="5124608" cy="85225"/>
            </a:xfrm>
            <a:prstGeom prst="rect">
              <a:avLst/>
            </a:prstGeom>
          </p:spPr>
        </p:pic>
        <p:sp>
          <p:nvSpPr>
            <p:cNvPr id="25" name="TextBox 15"/>
            <p:cNvSpPr txBox="1"/>
            <p:nvPr/>
          </p:nvSpPr>
          <p:spPr>
            <a:xfrm>
              <a:off x="1534780" y="5326700"/>
              <a:ext cx="4432300" cy="4826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000" b="1" dirty="0" smtClean="0">
                  <a:solidFill>
                    <a:srgbClr val="000000"/>
                  </a:solidFill>
                  <a:latin typeface="+mn-ea"/>
                </a:rPr>
                <a:t>신규 </a:t>
              </a:r>
              <a:r>
                <a:rPr lang="en-US" altLang="ko-KR" sz="1000" b="1" dirty="0" smtClean="0">
                  <a:solidFill>
                    <a:srgbClr val="000000"/>
                  </a:solidFill>
                  <a:latin typeface="+mn-ea"/>
                </a:rPr>
                <a:t>REFLOW </a:t>
              </a:r>
              <a:r>
                <a:rPr lang="ko-KR" altLang="en-US" sz="1000" b="1" dirty="0" smtClean="0">
                  <a:solidFill>
                    <a:srgbClr val="000000"/>
                  </a:solidFill>
                  <a:latin typeface="+mn-ea"/>
                </a:rPr>
                <a:t>사용 현황</a:t>
              </a:r>
              <a:endParaRPr lang="ko-KR" sz="1000" b="1" i="0" u="none" strike="noStrike" dirty="0">
                <a:solidFill>
                  <a:srgbClr val="000000"/>
                </a:solidFill>
                <a:latin typeface="+mn-ea"/>
              </a:endParaRPr>
            </a:p>
          </p:txBody>
        </p:sp>
      </p:grpSp>
      <p:sp>
        <p:nvSpPr>
          <p:cNvPr id="13" name="TextBox 30"/>
          <p:cNvSpPr txBox="1"/>
          <p:nvPr/>
        </p:nvSpPr>
        <p:spPr>
          <a:xfrm>
            <a:off x="1563590" y="1630543"/>
            <a:ext cx="6048672" cy="2830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atinLnBrk="0">
              <a:lnSpc>
                <a:spcPct val="116199"/>
              </a:lnSpc>
            </a:pPr>
            <a:r>
              <a:rPr lang="ko-KR" altLang="en-US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 개선 목적 </a:t>
            </a:r>
            <a:r>
              <a:rPr lang="en-US" altLang="ko-KR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신규 설비 </a:t>
            </a:r>
            <a:r>
              <a:rPr lang="en-US" altLang="ko-KR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PM </a:t>
            </a:r>
            <a:r>
              <a:rPr lang="ko-KR" altLang="en-US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 개선을 통해</a:t>
            </a:r>
            <a:r>
              <a:rPr lang="en-US" altLang="ko-KR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N2 </a:t>
            </a:r>
            <a:r>
              <a:rPr lang="ko-KR" altLang="en-US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농도 성능 유지 납땜품질 확보 관리</a:t>
            </a:r>
            <a:r>
              <a:rPr lang="en-US" altLang="ko-KR" sz="12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endParaRPr lang="ko-KR" altLang="en-US" sz="1200" dirty="0">
              <a:solidFill>
                <a:srgbClr val="365BC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 flipV="1">
            <a:off x="5178890" y="3142253"/>
            <a:ext cx="1556632" cy="457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05" y="2490939"/>
            <a:ext cx="2773767" cy="1514125"/>
          </a:xfrm>
          <a:prstGeom prst="rect">
            <a:avLst/>
          </a:prstGeom>
        </p:spPr>
      </p:pic>
      <p:sp>
        <p:nvSpPr>
          <p:cNvPr id="29" name="TextBox 15"/>
          <p:cNvSpPr txBox="1"/>
          <p:nvPr/>
        </p:nvSpPr>
        <p:spPr>
          <a:xfrm>
            <a:off x="6274116" y="2240202"/>
            <a:ext cx="2377699" cy="1465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000" b="1" dirty="0" err="1" smtClean="0">
                <a:solidFill>
                  <a:srgbClr val="000000"/>
                </a:solidFill>
                <a:latin typeface="+mn-ea"/>
              </a:rPr>
              <a:t>집진기</a:t>
            </a:r>
            <a:r>
              <a:rPr lang="ko-KR" altLang="en-US" sz="1000" b="1" dirty="0" smtClean="0">
                <a:solidFill>
                  <a:srgbClr val="000000"/>
                </a:solidFill>
                <a:latin typeface="+mn-ea"/>
              </a:rPr>
              <a:t> 월간 </a:t>
            </a:r>
            <a:r>
              <a:rPr lang="en-US" altLang="ko-KR" sz="1000" b="1" dirty="0" smtClean="0">
                <a:solidFill>
                  <a:srgbClr val="000000"/>
                </a:solidFill>
                <a:latin typeface="+mn-ea"/>
              </a:rPr>
              <a:t>PM </a:t>
            </a:r>
            <a:r>
              <a:rPr lang="ko-KR" altLang="en-US" sz="1000" b="1" dirty="0" smtClean="0">
                <a:solidFill>
                  <a:srgbClr val="000000"/>
                </a:solidFill>
                <a:latin typeface="+mn-ea"/>
              </a:rPr>
              <a:t>달성 운영</a:t>
            </a:r>
            <a:endParaRPr lang="ko-KR" sz="1000" b="1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30" name="TextBox 15"/>
          <p:cNvSpPr txBox="1"/>
          <p:nvPr/>
        </p:nvSpPr>
        <p:spPr>
          <a:xfrm>
            <a:off x="3215050" y="2241208"/>
            <a:ext cx="2377699" cy="1465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000" b="1" dirty="0" smtClean="0">
                <a:solidFill>
                  <a:srgbClr val="000000"/>
                </a:solidFill>
                <a:latin typeface="+mn-ea"/>
              </a:rPr>
              <a:t>PM </a:t>
            </a:r>
            <a:r>
              <a:rPr lang="ko-KR" altLang="en-US" sz="1000" b="1" dirty="0" smtClean="0">
                <a:solidFill>
                  <a:srgbClr val="000000"/>
                </a:solidFill>
                <a:latin typeface="+mn-ea"/>
              </a:rPr>
              <a:t>운영 현황 </a:t>
            </a:r>
            <a:endParaRPr lang="ko-KR" sz="1000" b="1" i="0" u="none" strike="noStrike" dirty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499280"/>
              </p:ext>
            </p:extLst>
          </p:nvPr>
        </p:nvGraphicFramePr>
        <p:xfrm>
          <a:off x="3179904" y="2474390"/>
          <a:ext cx="2754443" cy="786765"/>
        </p:xfrm>
        <a:graphic>
          <a:graphicData uri="http://schemas.openxmlformats.org/drawingml/2006/table">
            <a:tbl>
              <a:tblPr/>
              <a:tblGrid>
                <a:gridCol w="539627"/>
                <a:gridCol w="539627"/>
                <a:gridCol w="539627"/>
                <a:gridCol w="539627"/>
                <a:gridCol w="595935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본체 내부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REFLOW PM(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인기준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 대수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(8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2,400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6,720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대당 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집진기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3203146" y="3271720"/>
            <a:ext cx="2731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000" dirty="0" smtClean="0"/>
              <a:t>3</a:t>
            </a:r>
            <a:r>
              <a:rPr lang="ko-KR" altLang="en-US" sz="1000" dirty="0" smtClean="0"/>
              <a:t>개월 </a:t>
            </a:r>
            <a:r>
              <a:rPr lang="en-US" altLang="ko-KR" sz="1000" dirty="0" smtClean="0"/>
              <a:t>1</a:t>
            </a:r>
            <a:r>
              <a:rPr lang="ko-KR" altLang="en-US" sz="1000" dirty="0" smtClean="0"/>
              <a:t>회 운영 대당 </a:t>
            </a:r>
            <a:r>
              <a:rPr lang="en-US" altLang="ko-KR" sz="1000" dirty="0" smtClean="0"/>
              <a:t>660</a:t>
            </a:r>
            <a:r>
              <a:rPr lang="ko-KR" altLang="en-US" sz="1000" dirty="0" smtClean="0"/>
              <a:t>분 시간소요</a:t>
            </a:r>
            <a:endParaRPr lang="en-US" altLang="ko-KR" sz="1000" dirty="0" smtClean="0"/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 smtClean="0"/>
              <a:t>가동 및 일과시간 </a:t>
            </a:r>
            <a:r>
              <a:rPr lang="en-US" altLang="ko-KR" sz="1000" dirty="0" smtClean="0"/>
              <a:t>PM</a:t>
            </a:r>
            <a:r>
              <a:rPr lang="ko-KR" altLang="en-US" sz="1000" dirty="0" smtClean="0"/>
              <a:t>운영 어려움</a:t>
            </a:r>
            <a:r>
              <a:rPr lang="en-US" altLang="ko-KR" sz="1000" dirty="0" smtClean="0"/>
              <a:t>(</a:t>
            </a:r>
            <a:r>
              <a:rPr lang="ko-KR" altLang="en-US" sz="1000" dirty="0" err="1" smtClean="0"/>
              <a:t>특근必</a:t>
            </a:r>
            <a:r>
              <a:rPr lang="en-US" altLang="ko-KR" sz="1000" dirty="0" smtClean="0"/>
              <a:t>)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000" dirty="0" smtClean="0"/>
              <a:t>신규</a:t>
            </a:r>
            <a:r>
              <a:rPr lang="en-US" altLang="ko-KR" sz="1000" dirty="0" smtClean="0"/>
              <a:t>N2 </a:t>
            </a:r>
            <a:r>
              <a:rPr lang="ko-KR" altLang="en-US" sz="1000" dirty="0" smtClean="0"/>
              <a:t>설비 </a:t>
            </a:r>
            <a:r>
              <a:rPr lang="ko-KR" altLang="en-US" sz="1000" dirty="0" err="1" smtClean="0"/>
              <a:t>집진기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개 장착 추가소요</a:t>
            </a:r>
            <a:endParaRPr lang="en-US" altLang="ko-KR" sz="1000" dirty="0" smtClean="0"/>
          </a:p>
        </p:txBody>
      </p:sp>
      <p:graphicFrame>
        <p:nvGraphicFramePr>
          <p:cNvPr id="36" name="차트 3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297751"/>
              </p:ext>
            </p:extLst>
          </p:nvPr>
        </p:nvGraphicFramePr>
        <p:xfrm>
          <a:off x="6053454" y="2386795"/>
          <a:ext cx="2767018" cy="796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15177" y="2744134"/>
            <a:ext cx="2185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FF0000"/>
                </a:solidFill>
              </a:rPr>
              <a:t>월</a:t>
            </a:r>
            <a:r>
              <a:rPr lang="en-US" altLang="ko-KR" sz="900" dirty="0" smtClean="0">
                <a:solidFill>
                  <a:srgbClr val="FF0000"/>
                </a:solidFill>
              </a:rPr>
              <a:t>1</a:t>
            </a:r>
            <a:r>
              <a:rPr lang="ko-KR" altLang="en-US" sz="900" dirty="0" smtClean="0">
                <a:solidFill>
                  <a:srgbClr val="FF0000"/>
                </a:solidFill>
              </a:rPr>
              <a:t>회 </a:t>
            </a:r>
            <a:r>
              <a:rPr lang="en-US" altLang="ko-KR" sz="900" dirty="0" smtClean="0">
                <a:solidFill>
                  <a:srgbClr val="FF0000"/>
                </a:solidFill>
              </a:rPr>
              <a:t>PM</a:t>
            </a:r>
            <a:r>
              <a:rPr lang="ko-KR" altLang="en-US" sz="900" dirty="0" smtClean="0">
                <a:solidFill>
                  <a:srgbClr val="FF0000"/>
                </a:solidFill>
              </a:rPr>
              <a:t>시간 단축 예상</a:t>
            </a:r>
            <a:r>
              <a:rPr lang="en-US" altLang="ko-KR" sz="900" dirty="0" smtClean="0">
                <a:solidFill>
                  <a:srgbClr val="FF0000"/>
                </a:solidFill>
              </a:rPr>
              <a:t>(FLUX</a:t>
            </a:r>
            <a:r>
              <a:rPr lang="ko-KR" altLang="en-US" sz="900" dirty="0" smtClean="0">
                <a:solidFill>
                  <a:srgbClr val="FF0000"/>
                </a:solidFill>
              </a:rPr>
              <a:t>량 비례</a:t>
            </a:r>
            <a:r>
              <a:rPr lang="en-US" altLang="ko-KR" sz="900" dirty="0" smtClean="0">
                <a:solidFill>
                  <a:srgbClr val="FF0000"/>
                </a:solidFill>
              </a:rPr>
              <a:t>)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6017921"/>
              </p:ext>
            </p:extLst>
          </p:nvPr>
        </p:nvGraphicFramePr>
        <p:xfrm>
          <a:off x="6126973" y="3139398"/>
          <a:ext cx="2654896" cy="552422"/>
        </p:xfrm>
        <a:graphic>
          <a:graphicData uri="http://schemas.openxmlformats.org/drawingml/2006/table">
            <a:tbl>
              <a:tblPr/>
              <a:tblGrid>
                <a:gridCol w="663724"/>
                <a:gridCol w="663724"/>
                <a:gridCol w="663724"/>
                <a:gridCol w="663724"/>
              </a:tblGrid>
              <a:tr h="139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현수준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개선방향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설비검토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대기준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00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0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특근운영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일부 특근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비가동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일정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993579" y="3753768"/>
            <a:ext cx="2781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※ </a:t>
            </a:r>
            <a:r>
              <a:rPr lang="ko-KR" altLang="en-US" sz="1000" dirty="0" smtClean="0"/>
              <a:t>월별 계획달성 유지 관리 및 세척설비 검토</a:t>
            </a:r>
            <a:endParaRPr lang="ko-KR" altLang="en-US" sz="1000" dirty="0"/>
          </a:p>
        </p:txBody>
      </p:sp>
      <p:grpSp>
        <p:nvGrpSpPr>
          <p:cNvPr id="42" name="그룹 41"/>
          <p:cNvGrpSpPr/>
          <p:nvPr/>
        </p:nvGrpSpPr>
        <p:grpSpPr>
          <a:xfrm>
            <a:off x="341705" y="4250668"/>
            <a:ext cx="2151058" cy="307777"/>
            <a:chOff x="273205" y="807065"/>
            <a:chExt cx="2151058" cy="307777"/>
          </a:xfrm>
        </p:grpSpPr>
        <p:sp>
          <p:nvSpPr>
            <p:cNvPr id="43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98804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재공품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유실 목표관리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4" name="타원 43"/>
            <p:cNvSpPr/>
            <p:nvPr/>
          </p:nvSpPr>
          <p:spPr bwMode="auto">
            <a:xfrm>
              <a:off x="273205" y="897743"/>
              <a:ext cx="163014" cy="15293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6" name="차트 4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5403639"/>
              </p:ext>
            </p:extLst>
          </p:nvPr>
        </p:nvGraphicFramePr>
        <p:xfrm>
          <a:off x="2996016" y="4333734"/>
          <a:ext cx="3005754" cy="1541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99857"/>
              </p:ext>
            </p:extLst>
          </p:nvPr>
        </p:nvGraphicFramePr>
        <p:xfrm>
          <a:off x="3071743" y="5984702"/>
          <a:ext cx="3032365" cy="439438"/>
        </p:xfrm>
        <a:graphic>
          <a:graphicData uri="http://schemas.openxmlformats.org/drawingml/2006/table">
            <a:tbl>
              <a:tblPr/>
              <a:tblGrid>
                <a:gridCol w="606473"/>
                <a:gridCol w="606473"/>
                <a:gridCol w="606473"/>
                <a:gridCol w="606473"/>
                <a:gridCol w="606473"/>
              </a:tblGrid>
              <a:tr h="21971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부품유실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폐기파손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71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↓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28" name="Picture 172" descr="a10_small_r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676641" y="5321866"/>
            <a:ext cx="240002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9" name="Picture 172" descr="a10_small_r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10587" y="5328797"/>
            <a:ext cx="2400021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0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813690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2-6.</a:t>
            </a:r>
            <a:r>
              <a:rPr lang="ko-KR" altLang="en-US" sz="2400" b="1" dirty="0" smtClean="0">
                <a:latin typeface="+mn-ea"/>
              </a:rPr>
              <a:t> 법인 </a:t>
            </a:r>
            <a:r>
              <a:rPr lang="en-US" altLang="ko-KR" sz="2400" b="1" dirty="0" smtClean="0">
                <a:latin typeface="+mn-ea"/>
              </a:rPr>
              <a:t>Lay Out</a:t>
            </a:r>
            <a:r>
              <a:rPr lang="ko-KR" altLang="en-US" sz="2400" b="1" dirty="0" smtClean="0">
                <a:latin typeface="+mn-ea"/>
              </a:rPr>
              <a:t> 운영 최적화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7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제조</a:t>
            </a:r>
            <a:r>
              <a:rPr lang="en-US" altLang="ko-KR" b="1" dirty="0" smtClean="0">
                <a:solidFill>
                  <a:srgbClr val="000000"/>
                </a:solidFill>
                <a:latin typeface="+mj-ea"/>
              </a:rPr>
              <a:t>1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공정 현장 환경 개선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395536" y="1146521"/>
            <a:ext cx="1121528" cy="307777"/>
            <a:chOff x="342535" y="807065"/>
            <a:chExt cx="1121528" cy="307777"/>
          </a:xfrm>
        </p:grpSpPr>
        <p:sp>
          <p:nvSpPr>
            <p:cNvPr id="30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02784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개선 계획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31" name="타원 30"/>
            <p:cNvSpPr/>
            <p:nvPr/>
          </p:nvSpPr>
          <p:spPr bwMode="auto">
            <a:xfrm>
              <a:off x="342535" y="897743"/>
              <a:ext cx="93683" cy="12534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81" name="TextBox 19"/>
          <p:cNvSpPr txBox="1"/>
          <p:nvPr/>
        </p:nvSpPr>
        <p:spPr>
          <a:xfrm>
            <a:off x="3963645" y="2968074"/>
            <a:ext cx="6350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200" b="1" spc="-300" dirty="0">
                <a:solidFill>
                  <a:schemeClr val="bg1"/>
                </a:solidFill>
                <a:latin typeface="Pretendard ExtraBold"/>
              </a:rPr>
              <a:t>3</a:t>
            </a:r>
            <a:endParaRPr lang="en-US" sz="1200" b="1" i="0" u="none" strike="noStrike" spc="-300" dirty="0">
              <a:solidFill>
                <a:schemeClr val="bg1"/>
              </a:solidFill>
              <a:latin typeface="Pretendard ExtraBold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51519" y="1123464"/>
            <a:ext cx="6336705" cy="5401879"/>
          </a:xfrm>
          <a:prstGeom prst="roundRect">
            <a:avLst>
              <a:gd name="adj" fmla="val 349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56" y="1186839"/>
            <a:ext cx="6226160" cy="51944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3059832" y="4682014"/>
            <a:ext cx="576064" cy="1555298"/>
          </a:xfrm>
          <a:prstGeom prst="rect">
            <a:avLst/>
          </a:prstGeom>
          <a:solidFill>
            <a:schemeClr val="accent2">
              <a:lumMod val="20000"/>
              <a:lumOff val="80000"/>
              <a:alpha val="44000"/>
            </a:schemeClr>
          </a:solidFill>
          <a:ln>
            <a:solidFill>
              <a:schemeClr val="bg1">
                <a:alpha val="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6776096" y="1654018"/>
            <a:ext cx="1979625" cy="1052973"/>
            <a:chOff x="5165223" y="4308523"/>
            <a:chExt cx="2596802" cy="1074086"/>
          </a:xfrm>
        </p:grpSpPr>
        <p:cxnSp>
          <p:nvCxnSpPr>
            <p:cNvPr id="51" name="꺾인 연결선 50"/>
            <p:cNvCxnSpPr>
              <a:stCxn id="97" idx="2"/>
              <a:endCxn id="82" idx="0"/>
            </p:cNvCxnSpPr>
            <p:nvPr/>
          </p:nvCxnSpPr>
          <p:spPr>
            <a:xfrm rot="16200000" flipH="1">
              <a:off x="7308678" y="4843865"/>
              <a:ext cx="187474" cy="1641"/>
            </a:xfrm>
            <a:prstGeom prst="bentConnector3">
              <a:avLst/>
            </a:prstGeom>
            <a:ln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그룹 51"/>
            <p:cNvGrpSpPr/>
            <p:nvPr/>
          </p:nvGrpSpPr>
          <p:grpSpPr>
            <a:xfrm>
              <a:off x="5165223" y="4308523"/>
              <a:ext cx="2596802" cy="1074086"/>
              <a:chOff x="5165223" y="4308523"/>
              <a:chExt cx="2596802" cy="1074086"/>
            </a:xfrm>
          </p:grpSpPr>
          <p:grpSp>
            <p:nvGrpSpPr>
              <p:cNvPr id="55" name="그룹 54"/>
              <p:cNvGrpSpPr/>
              <p:nvPr/>
            </p:nvGrpSpPr>
            <p:grpSpPr>
              <a:xfrm>
                <a:off x="5165223" y="4308523"/>
                <a:ext cx="2595161" cy="444186"/>
                <a:chOff x="5125751" y="4640587"/>
                <a:chExt cx="2595161" cy="444186"/>
              </a:xfrm>
            </p:grpSpPr>
            <p:sp>
              <p:nvSpPr>
                <p:cNvPr id="96" name="모서리가 둥근 직사각형 95"/>
                <p:cNvSpPr/>
                <p:nvPr/>
              </p:nvSpPr>
              <p:spPr>
                <a:xfrm>
                  <a:off x="6079918" y="4640922"/>
                  <a:ext cx="717580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b="1" dirty="0" smtClean="0">
                      <a:solidFill>
                        <a:sysClr val="windowText" lastClr="000000"/>
                      </a:solidFill>
                    </a:rPr>
                    <a:t>AXIAL</a:t>
                  </a:r>
                </a:p>
              </p:txBody>
            </p:sp>
            <p:sp>
              <p:nvSpPr>
                <p:cNvPr id="97" name="모서리가 둥근 직사각형 96"/>
                <p:cNvSpPr/>
                <p:nvPr/>
              </p:nvSpPr>
              <p:spPr>
                <a:xfrm>
                  <a:off x="7003332" y="4640587"/>
                  <a:ext cx="717580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b="1" dirty="0" smtClean="0">
                      <a:solidFill>
                        <a:sysClr val="windowText" lastClr="000000"/>
                      </a:solidFill>
                    </a:rPr>
                    <a:t>RADIAL</a:t>
                  </a:r>
                </a:p>
              </p:txBody>
            </p:sp>
            <p:sp>
              <p:nvSpPr>
                <p:cNvPr id="99" name="모서리가 둥근 직사각형 98"/>
                <p:cNvSpPr/>
                <p:nvPr/>
              </p:nvSpPr>
              <p:spPr>
                <a:xfrm>
                  <a:off x="5125751" y="4642347"/>
                  <a:ext cx="770238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b="1" dirty="0" smtClean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EYELET</a:t>
                  </a:r>
                  <a:endParaRPr lang="en-US" altLang="ko-KR" sz="8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00" name="직선 화살표 연결선 99"/>
                <p:cNvCxnSpPr>
                  <a:stCxn id="99" idx="3"/>
                  <a:endCxn id="96" idx="1"/>
                </p:cNvCxnSpPr>
                <p:nvPr/>
              </p:nvCxnSpPr>
              <p:spPr>
                <a:xfrm flipV="1">
                  <a:off x="5895989" y="4862135"/>
                  <a:ext cx="183929" cy="142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화살표 연결선 100"/>
                <p:cNvCxnSpPr>
                  <a:stCxn id="96" idx="3"/>
                  <a:endCxn id="97" idx="1"/>
                </p:cNvCxnSpPr>
                <p:nvPr/>
              </p:nvCxnSpPr>
              <p:spPr>
                <a:xfrm flipV="1">
                  <a:off x="6797498" y="4861800"/>
                  <a:ext cx="205834" cy="33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/>
              <p:cNvGrpSpPr/>
              <p:nvPr/>
            </p:nvGrpSpPr>
            <p:grpSpPr>
              <a:xfrm>
                <a:off x="5166864" y="4938423"/>
                <a:ext cx="2595161" cy="444186"/>
                <a:chOff x="5125751" y="4497631"/>
                <a:chExt cx="2595161" cy="444186"/>
              </a:xfrm>
            </p:grpSpPr>
            <p:sp>
              <p:nvSpPr>
                <p:cNvPr id="79" name="모서리가 둥근 직사각형 78"/>
                <p:cNvSpPr/>
                <p:nvPr/>
              </p:nvSpPr>
              <p:spPr>
                <a:xfrm>
                  <a:off x="6079918" y="4497966"/>
                  <a:ext cx="717580" cy="442426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b="1" dirty="0" smtClean="0">
                      <a:solidFill>
                        <a:sysClr val="windowText" lastClr="000000"/>
                      </a:solidFill>
                    </a:rPr>
                    <a:t>출고대기</a:t>
                  </a:r>
                  <a:endParaRPr lang="en-US" altLang="ko-KR" sz="800" b="1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82" name="모서리가 둥근 직사각형 81"/>
                <p:cNvSpPr/>
                <p:nvPr/>
              </p:nvSpPr>
              <p:spPr>
                <a:xfrm>
                  <a:off x="7003332" y="4497631"/>
                  <a:ext cx="717580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b="1" dirty="0" smtClean="0">
                      <a:solidFill>
                        <a:sysClr val="windowText" lastClr="000000"/>
                      </a:solidFill>
                    </a:rPr>
                    <a:t>SMD</a:t>
                  </a:r>
                </a:p>
              </p:txBody>
            </p:sp>
            <p:sp>
              <p:nvSpPr>
                <p:cNvPr id="92" name="모서리가 둥근 직사각형 91"/>
                <p:cNvSpPr/>
                <p:nvPr/>
              </p:nvSpPr>
              <p:spPr>
                <a:xfrm>
                  <a:off x="5125751" y="4499391"/>
                  <a:ext cx="770238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b="1" dirty="0" smtClean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PBA</a:t>
                  </a:r>
                  <a:r>
                    <a:rPr lang="ko-KR" altLang="en-US" sz="800" b="1" dirty="0" smtClean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출고</a:t>
                  </a:r>
                  <a:endParaRPr lang="en-US" altLang="ko-KR" sz="800" b="1" dirty="0" smtClean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93" name="직선 화살표 연결선 92"/>
                <p:cNvCxnSpPr>
                  <a:stCxn id="79" idx="1"/>
                  <a:endCxn id="92" idx="3"/>
                </p:cNvCxnSpPr>
                <p:nvPr/>
              </p:nvCxnSpPr>
              <p:spPr>
                <a:xfrm flipH="1">
                  <a:off x="5895989" y="4719179"/>
                  <a:ext cx="183929" cy="142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화살표 연결선 93"/>
                <p:cNvCxnSpPr>
                  <a:stCxn id="82" idx="1"/>
                  <a:endCxn id="79" idx="3"/>
                </p:cNvCxnSpPr>
                <p:nvPr/>
              </p:nvCxnSpPr>
              <p:spPr>
                <a:xfrm flipH="1">
                  <a:off x="6797498" y="4718844"/>
                  <a:ext cx="205834" cy="33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03" name="그룹 102"/>
          <p:cNvGrpSpPr/>
          <p:nvPr/>
        </p:nvGrpSpPr>
        <p:grpSpPr>
          <a:xfrm>
            <a:off x="6774845" y="3007133"/>
            <a:ext cx="1979625" cy="1041649"/>
            <a:chOff x="5165223" y="4308523"/>
            <a:chExt cx="2596802" cy="1081610"/>
          </a:xfrm>
        </p:grpSpPr>
        <p:cxnSp>
          <p:nvCxnSpPr>
            <p:cNvPr id="104" name="꺾인 연결선 103"/>
            <p:cNvCxnSpPr>
              <a:stCxn id="114" idx="2"/>
              <a:endCxn id="109" idx="0"/>
            </p:cNvCxnSpPr>
            <p:nvPr/>
          </p:nvCxnSpPr>
          <p:spPr>
            <a:xfrm rot="16200000" flipH="1">
              <a:off x="7304916" y="4847627"/>
              <a:ext cx="194998" cy="1641"/>
            </a:xfrm>
            <a:prstGeom prst="bentConnector3">
              <a:avLst/>
            </a:prstGeom>
            <a:ln>
              <a:solidFill>
                <a:schemeClr val="accent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그룹 104"/>
            <p:cNvGrpSpPr/>
            <p:nvPr/>
          </p:nvGrpSpPr>
          <p:grpSpPr>
            <a:xfrm>
              <a:off x="5165223" y="4308523"/>
              <a:ext cx="2596802" cy="1081610"/>
              <a:chOff x="5165223" y="4308523"/>
              <a:chExt cx="2596802" cy="1081610"/>
            </a:xfrm>
          </p:grpSpPr>
          <p:grpSp>
            <p:nvGrpSpPr>
              <p:cNvPr id="106" name="그룹 105"/>
              <p:cNvGrpSpPr/>
              <p:nvPr/>
            </p:nvGrpSpPr>
            <p:grpSpPr>
              <a:xfrm>
                <a:off x="5165223" y="4308523"/>
                <a:ext cx="2595161" cy="444186"/>
                <a:chOff x="5125751" y="4640587"/>
                <a:chExt cx="2595161" cy="444186"/>
              </a:xfrm>
            </p:grpSpPr>
            <p:sp>
              <p:nvSpPr>
                <p:cNvPr id="113" name="모서리가 둥근 직사각형 112"/>
                <p:cNvSpPr/>
                <p:nvPr/>
              </p:nvSpPr>
              <p:spPr>
                <a:xfrm>
                  <a:off x="6079918" y="4640922"/>
                  <a:ext cx="717580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b="1" dirty="0" smtClean="0">
                      <a:solidFill>
                        <a:sysClr val="windowText" lastClr="000000"/>
                      </a:solidFill>
                    </a:rPr>
                    <a:t>반제품</a:t>
                  </a:r>
                  <a:endParaRPr lang="en-US" altLang="ko-KR" sz="800" b="1" dirty="0" smtClean="0">
                    <a:solidFill>
                      <a:sysClr val="windowText" lastClr="000000"/>
                    </a:solidFill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b="1" dirty="0" smtClean="0">
                      <a:solidFill>
                        <a:sysClr val="windowText" lastClr="000000"/>
                      </a:solidFill>
                    </a:rPr>
                    <a:t>대기</a:t>
                  </a:r>
                  <a:endParaRPr lang="en-US" altLang="ko-KR" sz="800" b="1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14" name="모서리가 둥근 직사각형 113"/>
                <p:cNvSpPr/>
                <p:nvPr/>
              </p:nvSpPr>
              <p:spPr>
                <a:xfrm>
                  <a:off x="7003332" y="4640587"/>
                  <a:ext cx="717580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b="1" dirty="0" smtClean="0">
                      <a:solidFill>
                        <a:sysClr val="windowText" lastClr="000000"/>
                      </a:solidFill>
                    </a:rPr>
                    <a:t>SMD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b="1" dirty="0" smtClean="0">
                      <a:solidFill>
                        <a:sysClr val="windowText" lastClr="000000"/>
                      </a:solidFill>
                    </a:rPr>
                    <a:t>TOP</a:t>
                  </a:r>
                </a:p>
              </p:txBody>
            </p:sp>
            <p:sp>
              <p:nvSpPr>
                <p:cNvPr id="115" name="모서리가 둥근 직사각형 114"/>
                <p:cNvSpPr/>
                <p:nvPr/>
              </p:nvSpPr>
              <p:spPr>
                <a:xfrm>
                  <a:off x="5125751" y="4642347"/>
                  <a:ext cx="770238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b="1" dirty="0" smtClean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SMD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b="1" dirty="0" smtClean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BOT</a:t>
                  </a:r>
                  <a:endParaRPr lang="en-US" altLang="ko-KR" sz="800" b="1" dirty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16" name="직선 화살표 연결선 115"/>
                <p:cNvCxnSpPr>
                  <a:stCxn id="115" idx="3"/>
                  <a:endCxn id="113" idx="1"/>
                </p:cNvCxnSpPr>
                <p:nvPr/>
              </p:nvCxnSpPr>
              <p:spPr>
                <a:xfrm flipV="1">
                  <a:off x="5895989" y="4862135"/>
                  <a:ext cx="183929" cy="142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화살표 연결선 116"/>
                <p:cNvCxnSpPr>
                  <a:stCxn id="113" idx="3"/>
                  <a:endCxn id="114" idx="1"/>
                </p:cNvCxnSpPr>
                <p:nvPr/>
              </p:nvCxnSpPr>
              <p:spPr>
                <a:xfrm flipV="1">
                  <a:off x="6797498" y="4861800"/>
                  <a:ext cx="205834" cy="33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7" name="그룹 106"/>
              <p:cNvGrpSpPr/>
              <p:nvPr/>
            </p:nvGrpSpPr>
            <p:grpSpPr>
              <a:xfrm>
                <a:off x="5166864" y="4945947"/>
                <a:ext cx="2595161" cy="444186"/>
                <a:chOff x="5125751" y="4505155"/>
                <a:chExt cx="2595161" cy="444186"/>
              </a:xfrm>
            </p:grpSpPr>
            <p:sp>
              <p:nvSpPr>
                <p:cNvPr id="108" name="모서리가 둥근 직사각형 107"/>
                <p:cNvSpPr/>
                <p:nvPr/>
              </p:nvSpPr>
              <p:spPr>
                <a:xfrm>
                  <a:off x="6079918" y="4505490"/>
                  <a:ext cx="717580" cy="442426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ko-KR" altLang="en-US" sz="800" b="1" dirty="0" smtClean="0">
                      <a:solidFill>
                        <a:sysClr val="windowText" lastClr="000000"/>
                      </a:solidFill>
                    </a:rPr>
                    <a:t>출고대기</a:t>
                  </a:r>
                  <a:endParaRPr lang="en-US" altLang="ko-KR" sz="800" b="1" dirty="0" smtClean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109" name="모서리가 둥근 직사각형 108"/>
                <p:cNvSpPr/>
                <p:nvPr/>
              </p:nvSpPr>
              <p:spPr>
                <a:xfrm>
                  <a:off x="7003332" y="4505155"/>
                  <a:ext cx="717580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b="1" dirty="0" smtClean="0">
                      <a:solidFill>
                        <a:sysClr val="windowText" lastClr="000000"/>
                      </a:solidFill>
                    </a:rPr>
                    <a:t>RADIAL</a:t>
                  </a:r>
                </a:p>
              </p:txBody>
            </p:sp>
            <p:sp>
              <p:nvSpPr>
                <p:cNvPr id="110" name="모서리가 둥근 직사각형 109"/>
                <p:cNvSpPr/>
                <p:nvPr/>
              </p:nvSpPr>
              <p:spPr>
                <a:xfrm>
                  <a:off x="5125751" y="4506915"/>
                  <a:ext cx="770238" cy="442426"/>
                </a:xfrm>
                <a:prstGeom prst="round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ctr"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lnSpc>
                      <a:spcPct val="150000"/>
                    </a:lnSpc>
                  </a:pPr>
                  <a:r>
                    <a:rPr lang="en-US" altLang="ko-KR" sz="800" b="1" dirty="0" smtClean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PBA</a:t>
                  </a:r>
                  <a:r>
                    <a:rPr lang="ko-KR" altLang="en-US" sz="800" b="1" dirty="0" smtClean="0">
                      <a:solidFill>
                        <a:sysClr val="windowText" lastClr="000000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출고</a:t>
                  </a:r>
                  <a:endParaRPr lang="en-US" altLang="ko-KR" sz="800" b="1" dirty="0" smtClean="0">
                    <a:solidFill>
                      <a:sysClr val="windowText" lastClr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cxnSp>
              <p:nvCxnSpPr>
                <p:cNvPr id="111" name="직선 화살표 연결선 110"/>
                <p:cNvCxnSpPr>
                  <a:stCxn id="108" idx="1"/>
                  <a:endCxn id="110" idx="3"/>
                </p:cNvCxnSpPr>
                <p:nvPr/>
              </p:nvCxnSpPr>
              <p:spPr>
                <a:xfrm flipH="1">
                  <a:off x="5895989" y="4726703"/>
                  <a:ext cx="183929" cy="142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화살표 연결선 111"/>
                <p:cNvCxnSpPr>
                  <a:stCxn id="109" idx="1"/>
                  <a:endCxn id="108" idx="3"/>
                </p:cNvCxnSpPr>
                <p:nvPr/>
              </p:nvCxnSpPr>
              <p:spPr>
                <a:xfrm flipH="1">
                  <a:off x="6797498" y="4726368"/>
                  <a:ext cx="205834" cy="335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8" name="모서리가 둥근 직사각형 117"/>
          <p:cNvSpPr/>
          <p:nvPr/>
        </p:nvSpPr>
        <p:spPr>
          <a:xfrm>
            <a:off x="6784432" y="1114626"/>
            <a:ext cx="2007337" cy="2857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/>
            </a:pP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marL="171450" indent="-17145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/>
            </a:pPr>
            <a:r>
              <a:rPr lang="ko-KR" altLang="en-US" sz="1000" dirty="0" err="1" smtClean="0">
                <a:solidFill>
                  <a:schemeClr val="tx1"/>
                </a:solidFill>
                <a:latin typeface="+mn-ea"/>
                <a:cs typeface="Arial" pitchFamily="34" charset="0"/>
              </a:rPr>
              <a:t>제품군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 별 공정 흐름 </a:t>
            </a: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6785362" y="1439348"/>
            <a:ext cx="1004753" cy="246221"/>
            <a:chOff x="4654670" y="865172"/>
            <a:chExt cx="1004753" cy="246221"/>
          </a:xfrm>
        </p:grpSpPr>
        <p:sp>
          <p:nvSpPr>
            <p:cNvPr id="120" name="타원 119"/>
            <p:cNvSpPr/>
            <p:nvPr/>
          </p:nvSpPr>
          <p:spPr>
            <a:xfrm>
              <a:off x="4654670" y="925196"/>
              <a:ext cx="133353" cy="12617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721346" y="865172"/>
              <a:ext cx="9380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SMPS / ADT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6784432" y="2752004"/>
            <a:ext cx="775524" cy="246221"/>
            <a:chOff x="4654670" y="865172"/>
            <a:chExt cx="775524" cy="246221"/>
          </a:xfrm>
        </p:grpSpPr>
        <p:sp>
          <p:nvSpPr>
            <p:cNvPr id="123" name="타원 122"/>
            <p:cNvSpPr/>
            <p:nvPr/>
          </p:nvSpPr>
          <p:spPr>
            <a:xfrm>
              <a:off x="4654670" y="925196"/>
              <a:ext cx="133353" cy="12617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4721346" y="865172"/>
              <a:ext cx="7088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solidFill>
                    <a:srgbClr val="FF0000"/>
                  </a:solidFill>
                </a:rPr>
                <a:t>MOBILE 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25" name="모서리가 둥근 직사각형 124"/>
          <p:cNvSpPr/>
          <p:nvPr/>
        </p:nvSpPr>
        <p:spPr>
          <a:xfrm>
            <a:off x="6749794" y="4678046"/>
            <a:ext cx="2007337" cy="28578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/>
            </a:pP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marL="171450" indent="-17145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매거진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LINE BAR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설치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 </a:t>
            </a: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961333" y="5180707"/>
            <a:ext cx="15269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>
            <a:off x="6952707" y="5459663"/>
            <a:ext cx="1526995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8532440" y="5191040"/>
            <a:ext cx="0" cy="278956"/>
          </a:xfrm>
          <a:prstGeom prst="straightConnector1">
            <a:avLst/>
          </a:prstGeom>
          <a:ln w="6350"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직사각형 126"/>
          <p:cNvSpPr/>
          <p:nvPr/>
        </p:nvSpPr>
        <p:spPr>
          <a:xfrm>
            <a:off x="6738724" y="1619457"/>
            <a:ext cx="2053045" cy="580311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b="1" dirty="0">
              <a:solidFill>
                <a:srgbClr val="0000FF"/>
              </a:solidFill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6751040" y="2967144"/>
            <a:ext cx="2053045" cy="550218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800" b="1" dirty="0">
              <a:solidFill>
                <a:srgbClr val="0000FF"/>
              </a:solidFill>
            </a:endParaRPr>
          </a:p>
        </p:txBody>
      </p:sp>
      <p:cxnSp>
        <p:nvCxnSpPr>
          <p:cNvPr id="129" name="Elbow Connector 201"/>
          <p:cNvCxnSpPr/>
          <p:nvPr/>
        </p:nvCxnSpPr>
        <p:spPr>
          <a:xfrm rot="5400000" flipH="1" flipV="1">
            <a:off x="2578108" y="4872606"/>
            <a:ext cx="646512" cy="210692"/>
          </a:xfrm>
          <a:prstGeom prst="bentConnector3">
            <a:avLst>
              <a:gd name="adj1" fmla="val 50000"/>
            </a:avLst>
          </a:prstGeom>
          <a:ln w="15875">
            <a:solidFill>
              <a:srgbClr val="0000FF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127" idx="3"/>
            <a:endCxn id="128" idx="3"/>
          </p:cNvCxnSpPr>
          <p:nvPr/>
        </p:nvCxnSpPr>
        <p:spPr>
          <a:xfrm>
            <a:off x="8791769" y="1909613"/>
            <a:ext cx="12316" cy="1332640"/>
          </a:xfrm>
          <a:prstGeom prst="bentConnector3">
            <a:avLst>
              <a:gd name="adj1" fmla="val 975528"/>
            </a:avLst>
          </a:prstGeom>
          <a:ln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741504" y="1878822"/>
            <a:ext cx="46198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000" dirty="0" smtClean="0">
                <a:solidFill>
                  <a:srgbClr val="FF0000"/>
                </a:solidFill>
              </a:rPr>
              <a:t>IMT</a:t>
            </a:r>
          </a:p>
          <a:p>
            <a:pPr>
              <a:lnSpc>
                <a:spcPct val="250000"/>
              </a:lnSpc>
            </a:pPr>
            <a:endParaRPr lang="en-US" altLang="ko-KR" sz="1000" dirty="0" smtClean="0">
              <a:solidFill>
                <a:srgbClr val="FF0000"/>
              </a:solidFill>
            </a:endParaRPr>
          </a:p>
          <a:p>
            <a:pPr>
              <a:lnSpc>
                <a:spcPct val="250000"/>
              </a:lnSpc>
            </a:pPr>
            <a:r>
              <a:rPr lang="en-US" altLang="ko-KR" sz="1000" dirty="0" smtClean="0">
                <a:solidFill>
                  <a:srgbClr val="FF0000"/>
                </a:solidFill>
              </a:rPr>
              <a:t>SMD</a:t>
            </a:r>
          </a:p>
        </p:txBody>
      </p:sp>
      <p:cxnSp>
        <p:nvCxnSpPr>
          <p:cNvPr id="49" name="직선 연결선 48"/>
          <p:cNvCxnSpPr/>
          <p:nvPr/>
        </p:nvCxnSpPr>
        <p:spPr>
          <a:xfrm flipV="1">
            <a:off x="2411760" y="1772816"/>
            <a:ext cx="0" cy="715585"/>
          </a:xfrm>
          <a:prstGeom prst="line">
            <a:avLst/>
          </a:prstGeom>
          <a:ln w="15875"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/>
          <p:nvPr/>
        </p:nvCxnSpPr>
        <p:spPr>
          <a:xfrm>
            <a:off x="2411760" y="1772816"/>
            <a:ext cx="288032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>
            <a:off x="2483768" y="3837377"/>
            <a:ext cx="0" cy="311703"/>
          </a:xfrm>
          <a:prstGeom prst="line">
            <a:avLst/>
          </a:prstGeom>
          <a:ln w="15875"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2483768" y="4149080"/>
            <a:ext cx="508459" cy="0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/>
          <p:cNvCxnSpPr/>
          <p:nvPr/>
        </p:nvCxnSpPr>
        <p:spPr>
          <a:xfrm>
            <a:off x="2984986" y="4156584"/>
            <a:ext cx="7241" cy="136512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Elbow Connector 201"/>
          <p:cNvCxnSpPr/>
          <p:nvPr/>
        </p:nvCxnSpPr>
        <p:spPr>
          <a:xfrm flipV="1">
            <a:off x="2724010" y="5459663"/>
            <a:ext cx="1151968" cy="526401"/>
          </a:xfrm>
          <a:prstGeom prst="bentConnector3">
            <a:avLst>
              <a:gd name="adj1" fmla="val 23042"/>
            </a:avLst>
          </a:prstGeom>
          <a:ln w="15875">
            <a:solidFill>
              <a:srgbClr val="0000FF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 flipV="1">
            <a:off x="6228184" y="1916833"/>
            <a:ext cx="0" cy="282936"/>
          </a:xfrm>
          <a:prstGeom prst="line">
            <a:avLst/>
          </a:prstGeom>
          <a:ln w="15875"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5906877" y="1916833"/>
            <a:ext cx="321307" cy="1"/>
          </a:xfrm>
          <a:prstGeom prst="line">
            <a:avLst/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/>
          <p:nvPr/>
        </p:nvCxnSpPr>
        <p:spPr>
          <a:xfrm flipH="1" flipV="1">
            <a:off x="5906876" y="1772816"/>
            <a:ext cx="1" cy="144018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Elbow Connector 201"/>
          <p:cNvCxnSpPr/>
          <p:nvPr/>
        </p:nvCxnSpPr>
        <p:spPr>
          <a:xfrm rot="5400000" flipH="1" flipV="1">
            <a:off x="4750990" y="5139943"/>
            <a:ext cx="1528230" cy="522493"/>
          </a:xfrm>
          <a:prstGeom prst="bentConnector3">
            <a:avLst>
              <a:gd name="adj1" fmla="val 50000"/>
            </a:avLst>
          </a:prstGeom>
          <a:ln w="15875">
            <a:solidFill>
              <a:srgbClr val="0000FF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/>
          <p:nvPr/>
        </p:nvCxnSpPr>
        <p:spPr>
          <a:xfrm flipV="1">
            <a:off x="5776352" y="3784083"/>
            <a:ext cx="0" cy="327561"/>
          </a:xfrm>
          <a:prstGeom prst="line">
            <a:avLst/>
          </a:prstGeom>
          <a:ln w="15875"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/>
          <p:cNvCxnSpPr/>
          <p:nvPr/>
        </p:nvCxnSpPr>
        <p:spPr>
          <a:xfrm flipV="1">
            <a:off x="5776352" y="3824403"/>
            <a:ext cx="346957" cy="1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="" xmlns:a16="http://schemas.microsoft.com/office/drawing/2014/main" id="{AB2DABD5-7F0A-010D-A945-F55E4F4131F6}"/>
              </a:ext>
            </a:extLst>
          </p:cNvPr>
          <p:cNvSpPr txBox="1"/>
          <p:nvPr/>
        </p:nvSpPr>
        <p:spPr>
          <a:xfrm rot="5400000">
            <a:off x="1244718" y="4800931"/>
            <a:ext cx="596638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[EYELET]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="" xmlns:a16="http://schemas.microsoft.com/office/drawing/2014/main" id="{AB2DABD5-7F0A-010D-A945-F55E4F4131F6}"/>
              </a:ext>
            </a:extLst>
          </p:cNvPr>
          <p:cNvSpPr txBox="1"/>
          <p:nvPr/>
        </p:nvSpPr>
        <p:spPr>
          <a:xfrm rot="5400000">
            <a:off x="1944174" y="4802015"/>
            <a:ext cx="554960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[AXIAL]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="" xmlns:a16="http://schemas.microsoft.com/office/drawing/2014/main" id="{AB2DABD5-7F0A-010D-A945-F55E4F4131F6}"/>
              </a:ext>
            </a:extLst>
          </p:cNvPr>
          <p:cNvSpPr txBox="1"/>
          <p:nvPr/>
        </p:nvSpPr>
        <p:spPr>
          <a:xfrm rot="5400000">
            <a:off x="1903614" y="5793374"/>
            <a:ext cx="631904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[RADIAL]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="" xmlns:a16="http://schemas.microsoft.com/office/drawing/2014/main" id="{AB2DABD5-7F0A-010D-A945-F55E4F4131F6}"/>
              </a:ext>
            </a:extLst>
          </p:cNvPr>
          <p:cNvSpPr txBox="1"/>
          <p:nvPr/>
        </p:nvSpPr>
        <p:spPr>
          <a:xfrm>
            <a:off x="1910789" y="3840141"/>
            <a:ext cx="643125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[MOBILE]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="" xmlns:a16="http://schemas.microsoft.com/office/drawing/2014/main" id="{AB2DABD5-7F0A-010D-A945-F55E4F4131F6}"/>
              </a:ext>
            </a:extLst>
          </p:cNvPr>
          <p:cNvSpPr txBox="1"/>
          <p:nvPr/>
        </p:nvSpPr>
        <p:spPr>
          <a:xfrm>
            <a:off x="1910788" y="2295282"/>
            <a:ext cx="665567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b="1" smtClean="0">
                <a:solidFill>
                  <a:srgbClr val="FF0000"/>
                </a:solidFill>
                <a:latin typeface="+mn-ea"/>
              </a:rPr>
              <a:t>[TOP</a:t>
            </a:r>
            <a:r>
              <a:rPr lang="ko-KR" altLang="en-US" sz="800" b="1" dirty="0" smtClean="0">
                <a:solidFill>
                  <a:srgbClr val="FF0000"/>
                </a:solidFill>
                <a:latin typeface="+mn-ea"/>
              </a:rPr>
              <a:t>대기</a:t>
            </a:r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]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="" xmlns:a16="http://schemas.microsoft.com/office/drawing/2014/main" id="{AB2DABD5-7F0A-010D-A945-F55E4F4131F6}"/>
              </a:ext>
            </a:extLst>
          </p:cNvPr>
          <p:cNvSpPr txBox="1"/>
          <p:nvPr/>
        </p:nvSpPr>
        <p:spPr>
          <a:xfrm>
            <a:off x="1925303" y="2766458"/>
            <a:ext cx="788999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[SMPS/ADT]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83" name="직선 연결선 182"/>
          <p:cNvCxnSpPr/>
          <p:nvPr/>
        </p:nvCxnSpPr>
        <p:spPr>
          <a:xfrm flipV="1">
            <a:off x="2796018" y="4592452"/>
            <a:ext cx="1802627" cy="10336"/>
          </a:xfrm>
          <a:prstGeom prst="line">
            <a:avLst/>
          </a:prstGeom>
          <a:ln w="15875"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>
            <a:off x="4573658" y="4592452"/>
            <a:ext cx="1583" cy="228484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/>
          <p:cNvGrpSpPr/>
          <p:nvPr/>
        </p:nvGrpSpPr>
        <p:grpSpPr>
          <a:xfrm>
            <a:off x="6961043" y="5226823"/>
            <a:ext cx="287427" cy="199629"/>
            <a:chOff x="6961333" y="5242782"/>
            <a:chExt cx="359743" cy="199629"/>
          </a:xfrm>
        </p:grpSpPr>
        <p:sp>
          <p:nvSpPr>
            <p:cNvPr id="195" name="타원 194"/>
            <p:cNvSpPr/>
            <p:nvPr/>
          </p:nvSpPr>
          <p:spPr>
            <a:xfrm>
              <a:off x="7018615" y="5357417"/>
              <a:ext cx="105967" cy="8499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94" name="타원 193"/>
            <p:cNvSpPr/>
            <p:nvPr/>
          </p:nvSpPr>
          <p:spPr>
            <a:xfrm>
              <a:off x="7194551" y="5357417"/>
              <a:ext cx="105967" cy="8499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193" name="직사각형 192"/>
            <p:cNvSpPr/>
            <p:nvPr/>
          </p:nvSpPr>
          <p:spPr>
            <a:xfrm>
              <a:off x="6961333" y="5242782"/>
              <a:ext cx="359743" cy="1584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7251234" y="5226823"/>
            <a:ext cx="287427" cy="199629"/>
            <a:chOff x="6961333" y="5242782"/>
            <a:chExt cx="359743" cy="199629"/>
          </a:xfrm>
        </p:grpSpPr>
        <p:sp>
          <p:nvSpPr>
            <p:cNvPr id="214" name="타원 213"/>
            <p:cNvSpPr/>
            <p:nvPr/>
          </p:nvSpPr>
          <p:spPr>
            <a:xfrm>
              <a:off x="7018615" y="5357417"/>
              <a:ext cx="105967" cy="8499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15" name="타원 214"/>
            <p:cNvSpPr/>
            <p:nvPr/>
          </p:nvSpPr>
          <p:spPr>
            <a:xfrm>
              <a:off x="7194551" y="5357417"/>
              <a:ext cx="105967" cy="8499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6961333" y="5242782"/>
              <a:ext cx="359743" cy="1584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17" name="그룹 216"/>
          <p:cNvGrpSpPr/>
          <p:nvPr/>
        </p:nvGrpSpPr>
        <p:grpSpPr>
          <a:xfrm>
            <a:off x="7541425" y="5226823"/>
            <a:ext cx="287427" cy="199629"/>
            <a:chOff x="6961333" y="5242782"/>
            <a:chExt cx="359743" cy="199629"/>
          </a:xfrm>
        </p:grpSpPr>
        <p:sp>
          <p:nvSpPr>
            <p:cNvPr id="218" name="타원 217"/>
            <p:cNvSpPr/>
            <p:nvPr/>
          </p:nvSpPr>
          <p:spPr>
            <a:xfrm>
              <a:off x="7018615" y="5357417"/>
              <a:ext cx="105967" cy="8499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19" name="타원 218"/>
            <p:cNvSpPr/>
            <p:nvPr/>
          </p:nvSpPr>
          <p:spPr>
            <a:xfrm>
              <a:off x="7194551" y="5357417"/>
              <a:ext cx="105967" cy="8499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20" name="직사각형 219"/>
            <p:cNvSpPr/>
            <p:nvPr/>
          </p:nvSpPr>
          <p:spPr>
            <a:xfrm>
              <a:off x="6961333" y="5242782"/>
              <a:ext cx="359743" cy="1584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21" name="그룹 220"/>
          <p:cNvGrpSpPr/>
          <p:nvPr/>
        </p:nvGrpSpPr>
        <p:grpSpPr>
          <a:xfrm>
            <a:off x="7831616" y="5226823"/>
            <a:ext cx="287427" cy="199629"/>
            <a:chOff x="6961333" y="5242782"/>
            <a:chExt cx="359743" cy="199629"/>
          </a:xfrm>
        </p:grpSpPr>
        <p:sp>
          <p:nvSpPr>
            <p:cNvPr id="222" name="타원 221"/>
            <p:cNvSpPr/>
            <p:nvPr/>
          </p:nvSpPr>
          <p:spPr>
            <a:xfrm>
              <a:off x="7018615" y="5357417"/>
              <a:ext cx="105967" cy="8499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23" name="타원 222"/>
            <p:cNvSpPr/>
            <p:nvPr/>
          </p:nvSpPr>
          <p:spPr>
            <a:xfrm>
              <a:off x="7194551" y="5357417"/>
              <a:ext cx="105967" cy="8499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6961333" y="5242782"/>
              <a:ext cx="359743" cy="1584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225" name="그룹 224"/>
          <p:cNvGrpSpPr/>
          <p:nvPr/>
        </p:nvGrpSpPr>
        <p:grpSpPr>
          <a:xfrm>
            <a:off x="8121808" y="5226823"/>
            <a:ext cx="287427" cy="199629"/>
            <a:chOff x="6961333" y="5242782"/>
            <a:chExt cx="359743" cy="199629"/>
          </a:xfrm>
        </p:grpSpPr>
        <p:sp>
          <p:nvSpPr>
            <p:cNvPr id="226" name="타원 225"/>
            <p:cNvSpPr/>
            <p:nvPr/>
          </p:nvSpPr>
          <p:spPr>
            <a:xfrm>
              <a:off x="7018615" y="5357417"/>
              <a:ext cx="105967" cy="8499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27" name="타원 226"/>
            <p:cNvSpPr/>
            <p:nvPr/>
          </p:nvSpPr>
          <p:spPr>
            <a:xfrm>
              <a:off x="7194551" y="5357417"/>
              <a:ext cx="105967" cy="8499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28" name="직사각형 227"/>
            <p:cNvSpPr/>
            <p:nvPr/>
          </p:nvSpPr>
          <p:spPr>
            <a:xfrm>
              <a:off x="6961333" y="5242782"/>
              <a:ext cx="359743" cy="15840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229" name="TextBox 228">
            <a:extLst>
              <a:ext uri="{FF2B5EF4-FFF2-40B4-BE49-F238E27FC236}">
                <a16:creationId xmlns="" xmlns:a16="http://schemas.microsoft.com/office/drawing/2014/main" id="{AB2DABD5-7F0A-010D-A945-F55E4F4131F6}"/>
              </a:ext>
            </a:extLst>
          </p:cNvPr>
          <p:cNvSpPr txBox="1"/>
          <p:nvPr/>
        </p:nvSpPr>
        <p:spPr>
          <a:xfrm>
            <a:off x="7372392" y="4994774"/>
            <a:ext cx="712054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[6,000mm]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="" xmlns:a16="http://schemas.microsoft.com/office/drawing/2014/main" id="{AB2DABD5-7F0A-010D-A945-F55E4F4131F6}"/>
              </a:ext>
            </a:extLst>
          </p:cNvPr>
          <p:cNvSpPr txBox="1"/>
          <p:nvPr/>
        </p:nvSpPr>
        <p:spPr>
          <a:xfrm>
            <a:off x="8490600" y="5226823"/>
            <a:ext cx="62549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+mn-ea"/>
              </a:rPr>
              <a:t>[900mm]</a:t>
            </a:r>
            <a:endParaRPr lang="ko-KR" altLang="en-US" sz="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6696501" y="4136255"/>
            <a:ext cx="2419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▶ 제품별 반제품 공정 </a:t>
            </a:r>
            <a:r>
              <a:rPr lang="ko-KR" altLang="en-US" sz="1000" dirty="0" err="1" smtClean="0"/>
              <a:t>적제</a:t>
            </a:r>
            <a:r>
              <a:rPr lang="ko-KR" altLang="en-US" sz="1000" dirty="0" smtClean="0"/>
              <a:t> 위치 선정 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smtClean="0"/>
              <a:t>선입선출 이동 최적화 개선 적용</a:t>
            </a:r>
            <a:endParaRPr lang="en-US" altLang="ko-KR" sz="1000" dirty="0" smtClean="0"/>
          </a:p>
        </p:txBody>
      </p:sp>
      <p:sp>
        <p:nvSpPr>
          <p:cNvPr id="232" name="TextBox 231"/>
          <p:cNvSpPr txBox="1"/>
          <p:nvPr/>
        </p:nvSpPr>
        <p:spPr>
          <a:xfrm>
            <a:off x="6684300" y="5640835"/>
            <a:ext cx="2419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▶ 개선 계획 현황 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smtClean="0"/>
              <a:t>매거진 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대차 </a:t>
            </a:r>
            <a:r>
              <a:rPr lang="ko-KR" altLang="en-US" sz="1000" dirty="0" err="1" smtClean="0"/>
              <a:t>적제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LINE BAR </a:t>
            </a:r>
            <a:r>
              <a:rPr lang="ko-KR" altLang="en-US" sz="1000" dirty="0" smtClean="0"/>
              <a:t>설계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000" dirty="0" smtClean="0"/>
              <a:t>MODEL </a:t>
            </a:r>
            <a:r>
              <a:rPr lang="ko-KR" altLang="en-US" sz="1000" dirty="0" smtClean="0"/>
              <a:t>표시 반제품 선입선출 관리</a:t>
            </a:r>
            <a:endParaRPr lang="en-US" altLang="ko-KR" sz="1000" dirty="0" smtClean="0"/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smtClean="0"/>
              <a:t>이동경로 </a:t>
            </a:r>
            <a:r>
              <a:rPr lang="en-US" altLang="ko-KR" sz="1000" dirty="0" smtClean="0"/>
              <a:t>1,800mm </a:t>
            </a:r>
            <a:r>
              <a:rPr lang="ko-KR" altLang="en-US" sz="1000" dirty="0" smtClean="0"/>
              <a:t>↑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공간 확보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314194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’25</a:t>
            </a:r>
            <a:r>
              <a:rPr lang="ko-KR" altLang="en-US" sz="2400" b="1" dirty="0" smtClean="0">
                <a:latin typeface="+mn-ea"/>
              </a:rPr>
              <a:t>년 핵심 추진 과제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핵심 </a:t>
            </a:r>
            <a:r>
              <a:rPr lang="ko-KR" altLang="en-US" b="1" dirty="0" smtClean="0">
                <a:latin typeface="+mn-ea"/>
              </a:rPr>
              <a:t>추진 과제 요약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467860"/>
              </p:ext>
            </p:extLst>
          </p:nvPr>
        </p:nvGraphicFramePr>
        <p:xfrm>
          <a:off x="251522" y="1067136"/>
          <a:ext cx="8645790" cy="57721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0965"/>
                <a:gridCol w="1440965"/>
                <a:gridCol w="1440965"/>
                <a:gridCol w="1440965"/>
                <a:gridCol w="1440965"/>
                <a:gridCol w="1440965"/>
              </a:tblGrid>
              <a:tr h="192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법인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전략과제 현황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 smtClean="0">
                          <a:effectLst/>
                          <a:latin typeface="+mn-ea"/>
                          <a:ea typeface="+mn-ea"/>
                        </a:rPr>
                        <a:t>TOTAL</a:t>
                      </a:r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비고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92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제조 경쟁력</a:t>
                      </a:r>
                      <a:endParaRPr 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품질 경쟁력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구매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6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 smtClean="0">
                          <a:effectLst/>
                          <a:latin typeface="+mn-ea"/>
                          <a:ea typeface="+mn-ea"/>
                        </a:rPr>
                        <a:t>하노이 법인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879839"/>
              </p:ext>
            </p:extLst>
          </p:nvPr>
        </p:nvGraphicFramePr>
        <p:xfrm>
          <a:off x="251520" y="1732097"/>
          <a:ext cx="8640960" cy="472123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4056"/>
                <a:gridCol w="504056"/>
                <a:gridCol w="288032"/>
                <a:gridCol w="2736304"/>
                <a:gridCol w="360040"/>
                <a:gridCol w="576064"/>
                <a:gridCol w="576064"/>
                <a:gridCol w="648072"/>
                <a:gridCol w="648072"/>
                <a:gridCol w="576064"/>
                <a:gridCol w="648072"/>
                <a:gridCol w="576064"/>
              </a:tblGrid>
              <a:tr h="16769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핵심과제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일정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재무성과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($)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담당자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6769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과제명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현수준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종료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투자비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효과비용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7699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제조</a:t>
                      </a:r>
                      <a:endParaRPr lang="en-US" altLang="ko-KR" sz="10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설비</a:t>
                      </a:r>
                      <a:endParaRPr lang="en-US" altLang="ko-KR" sz="10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유실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MOUNT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성능유지 개선 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89.9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AXIAL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설비 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PM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효율 관리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85.7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RADIAL </a:t>
                      </a:r>
                      <a:r>
                        <a:rPr lang="en-US" altLang="ko-KR" sz="9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PART </a:t>
                      </a:r>
                      <a:r>
                        <a:rPr lang="ko-KR" altLang="en-US" sz="900" b="0" i="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개선 </a:t>
                      </a:r>
                      <a:r>
                        <a:rPr lang="ko-KR" altLang="en-US" sz="9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삽입률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향상 </a:t>
                      </a:r>
                      <a:endParaRPr lang="ko-KR" altLang="en-US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4,235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PART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교체주기 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SYSTEM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운영화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생산성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AOI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직행율 향상 개선 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87%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성인화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경비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MES/EMI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실적 </a:t>
                      </a:r>
                      <a:r>
                        <a:rPr lang="en-US" altLang="ko-KR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DATA </a:t>
                      </a:r>
                      <a:r>
                        <a:rPr lang="ko-KR" altLang="en-US" sz="9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정합성 강화 개선</a:t>
                      </a:r>
                      <a:endParaRPr lang="ko-KR" altLang="en-US" sz="9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77%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현장 환경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변화 선입선출 개선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85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재공 재고 일수 관리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67699">
                <a:tc rowSpan="8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품질 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폐기유실 관리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1,401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 공정 불량 개선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SPI </a:t>
                      </a:r>
                      <a:r>
                        <a:rPr lang="ko-KR" altLang="en-US" sz="1000" b="0" i="0" u="none" strike="noStrike" baseline="0" dirty="0" err="1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향상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2025.07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</a:t>
                      </a:r>
                      <a:r>
                        <a:rPr lang="en-US" altLang="ko-KR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REFLOW </a:t>
                      </a:r>
                      <a:r>
                        <a:rPr lang="ko-KR" altLang="en-US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유지 </a:t>
                      </a:r>
                      <a:r>
                        <a:rPr lang="en-US" altLang="ko-KR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2024.11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2025.10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김남수</a:t>
                      </a:r>
                      <a:r>
                        <a:rPr lang="en-US" altLang="ko-KR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</a:t>
                      </a: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구매 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169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57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차트 14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5744B055-2FED-4A82-B809-D2FE6296DF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48062"/>
              </p:ext>
            </p:extLst>
          </p:nvPr>
        </p:nvGraphicFramePr>
        <p:xfrm>
          <a:off x="107504" y="1128104"/>
          <a:ext cx="8784976" cy="2522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3" name="Rectangle 37"/>
          <p:cNvSpPr>
            <a:spLocks noChangeArrowheads="1"/>
          </p:cNvSpPr>
          <p:nvPr/>
        </p:nvSpPr>
        <p:spPr bwMode="auto">
          <a:xfrm>
            <a:off x="251520" y="720143"/>
            <a:ext cx="424847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자동화 공정 현황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46790" y="1105975"/>
            <a:ext cx="5592705" cy="307777"/>
            <a:chOff x="273205" y="807065"/>
            <a:chExt cx="5592705" cy="307777"/>
          </a:xfrm>
        </p:grpSpPr>
        <p:sp>
          <p:nvSpPr>
            <p:cNvPr id="40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542969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23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년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,24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년 실적 및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25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년 예상 점수 대비 </a:t>
              </a:r>
              <a:r>
                <a:rPr lang="ko-KR" altLang="en-US" sz="1400" b="1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점당가공비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현황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(SMD)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273205" y="897743"/>
              <a:ext cx="163014" cy="15293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29" y="1313970"/>
            <a:ext cx="923925" cy="466725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246790" y="6232385"/>
            <a:ext cx="877515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※ </a:t>
            </a:r>
            <a:r>
              <a:rPr lang="ko-KR" altLang="en-US" sz="1000" b="1" u="sng" dirty="0" smtClean="0">
                <a:solidFill>
                  <a:schemeClr val="accent1"/>
                </a:solidFill>
                <a:latin typeface="+mj-ea"/>
                <a:ea typeface="+mj-ea"/>
              </a:rPr>
              <a:t>제조</a:t>
            </a:r>
            <a:r>
              <a:rPr lang="en-US" altLang="ko-KR" sz="1000" b="1" u="sng" dirty="0" smtClean="0">
                <a:solidFill>
                  <a:schemeClr val="accent1"/>
                </a:solidFill>
                <a:latin typeface="+mj-ea"/>
                <a:ea typeface="+mj-ea"/>
              </a:rPr>
              <a:t>1 </a:t>
            </a:r>
            <a:r>
              <a:rPr lang="ko-KR" altLang="en-US" sz="1000" b="1" u="sng" dirty="0" smtClean="0">
                <a:solidFill>
                  <a:schemeClr val="accent1"/>
                </a:solidFill>
                <a:latin typeface="+mj-ea"/>
                <a:ea typeface="+mj-ea"/>
              </a:rPr>
              <a:t>공정 운영 방향 </a:t>
            </a:r>
            <a:r>
              <a:rPr lang="en-US" altLang="ko-KR" sz="1000" dirty="0" smtClean="0">
                <a:latin typeface="+mj-ea"/>
                <a:ea typeface="+mj-ea"/>
              </a:rPr>
              <a:t>: 1440</a:t>
            </a:r>
            <a:r>
              <a:rPr lang="ko-KR" altLang="en-US" sz="1000" dirty="0" smtClean="0">
                <a:latin typeface="+mj-ea"/>
                <a:ea typeface="+mj-ea"/>
              </a:rPr>
              <a:t>분 중 </a:t>
            </a:r>
            <a:r>
              <a:rPr lang="en-US" altLang="ko-KR" sz="1000" dirty="0" smtClean="0">
                <a:latin typeface="+mj-ea"/>
                <a:ea typeface="+mj-ea"/>
              </a:rPr>
              <a:t>1140</a:t>
            </a:r>
            <a:r>
              <a:rPr lang="ko-KR" altLang="en-US" sz="1000" dirty="0" smtClean="0">
                <a:latin typeface="+mj-ea"/>
                <a:ea typeface="+mj-ea"/>
              </a:rPr>
              <a:t>분 현황 </a:t>
            </a:r>
            <a:r>
              <a:rPr lang="en-US" altLang="ko-KR" sz="1000" dirty="0" smtClean="0">
                <a:latin typeface="+mj-ea"/>
                <a:ea typeface="+mj-ea"/>
              </a:rPr>
              <a:t>/</a:t>
            </a:r>
            <a:r>
              <a:rPr lang="ko-KR" altLang="en-US" sz="1000" dirty="0" smtClean="0">
                <a:latin typeface="+mj-ea"/>
                <a:ea typeface="+mj-ea"/>
              </a:rPr>
              <a:t> 월별 운영 </a:t>
            </a:r>
            <a:r>
              <a:rPr lang="en-US" altLang="ko-KR" sz="1000" dirty="0" smtClean="0">
                <a:latin typeface="+mj-ea"/>
                <a:ea typeface="+mj-ea"/>
              </a:rPr>
              <a:t>LINE CAPA </a:t>
            </a:r>
            <a:r>
              <a:rPr lang="ko-KR" altLang="en-US" sz="1000" dirty="0" smtClean="0">
                <a:latin typeface="+mj-ea"/>
                <a:ea typeface="+mj-ea"/>
              </a:rPr>
              <a:t>대응 </a:t>
            </a:r>
            <a:r>
              <a:rPr lang="en-US" altLang="ko-KR" sz="1000" dirty="0" smtClean="0">
                <a:latin typeface="+mj-ea"/>
                <a:ea typeface="+mj-ea"/>
              </a:rPr>
              <a:t>/ </a:t>
            </a:r>
            <a:r>
              <a:rPr lang="ko-KR" altLang="en-US" sz="1000" dirty="0" smtClean="0">
                <a:latin typeface="+mj-ea"/>
                <a:ea typeface="+mj-ea"/>
              </a:rPr>
              <a:t>효율 목표 달성 제조인력 </a:t>
            </a:r>
            <a:r>
              <a:rPr lang="en-US" altLang="ko-KR" sz="1000" dirty="0" smtClean="0">
                <a:latin typeface="+mj-ea"/>
                <a:ea typeface="+mj-ea"/>
              </a:rPr>
              <a:t>OVER TIME </a:t>
            </a:r>
            <a:r>
              <a:rPr lang="ko-KR" altLang="en-US" sz="1000" dirty="0" smtClean="0">
                <a:latin typeface="+mj-ea"/>
                <a:ea typeface="+mj-ea"/>
              </a:rPr>
              <a:t>절제 비용절감 </a:t>
            </a:r>
            <a:r>
              <a:rPr lang="en-US" altLang="ko-KR" sz="1000" dirty="0" smtClean="0">
                <a:latin typeface="+mj-ea"/>
                <a:ea typeface="+mj-ea"/>
              </a:rPr>
              <a:t>/ </a:t>
            </a:r>
            <a:r>
              <a:rPr lang="ko-KR" altLang="en-US" sz="1000" dirty="0" smtClean="0">
                <a:latin typeface="+mj-ea"/>
                <a:ea typeface="+mj-ea"/>
              </a:rPr>
              <a:t>계획운영 달성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101" name="TextBox 16"/>
          <p:cNvSpPr txBox="1"/>
          <p:nvPr/>
        </p:nvSpPr>
        <p:spPr>
          <a:xfrm>
            <a:off x="240512" y="3612963"/>
            <a:ext cx="2709368" cy="2621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atinLnBrk="0">
              <a:lnSpc>
                <a:spcPct val="137780"/>
              </a:lnSpc>
            </a:pPr>
            <a:r>
              <a:rPr lang="ko-KR" altLang="en-US" sz="1100" b="1" dirty="0" smtClean="0">
                <a:solidFill>
                  <a:schemeClr val="tx2"/>
                </a:solidFill>
                <a:latin typeface="+mn-ea"/>
              </a:rPr>
              <a:t>□ 점당 가공비 운영 현황</a:t>
            </a:r>
            <a:endParaRPr lang="ko-KR" altLang="en-US" sz="11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5971" y="4732249"/>
            <a:ext cx="67938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※ </a:t>
            </a:r>
            <a:r>
              <a:rPr lang="en-US" altLang="ko-KR" sz="1000" dirty="0" smtClean="0">
                <a:latin typeface="+mj-ea"/>
                <a:ea typeface="+mj-ea"/>
              </a:rPr>
              <a:t>25</a:t>
            </a:r>
            <a:r>
              <a:rPr lang="ko-KR" altLang="en-US" sz="1000" dirty="0" smtClean="0">
                <a:latin typeface="+mj-ea"/>
                <a:ea typeface="+mj-ea"/>
              </a:rPr>
              <a:t>년 </a:t>
            </a:r>
            <a:r>
              <a:rPr lang="en-US" altLang="ko-KR" sz="1000" dirty="0" smtClean="0">
                <a:latin typeface="+mj-ea"/>
                <a:ea typeface="+mj-ea"/>
              </a:rPr>
              <a:t>SMD </a:t>
            </a:r>
            <a:r>
              <a:rPr lang="ko-KR" altLang="en-US" sz="1000" dirty="0" smtClean="0">
                <a:latin typeface="+mj-ea"/>
                <a:ea typeface="+mj-ea"/>
              </a:rPr>
              <a:t>점수기준 </a:t>
            </a:r>
            <a:r>
              <a:rPr lang="en-US" altLang="ko-KR" sz="1000" dirty="0" smtClean="0">
                <a:latin typeface="+mj-ea"/>
                <a:ea typeface="+mj-ea"/>
              </a:rPr>
              <a:t>24</a:t>
            </a:r>
            <a:r>
              <a:rPr lang="ko-KR" altLang="en-US" sz="1000" dirty="0" smtClean="0">
                <a:latin typeface="+mj-ea"/>
                <a:ea typeface="+mj-ea"/>
              </a:rPr>
              <a:t>년 比 </a:t>
            </a:r>
            <a:r>
              <a:rPr lang="en-US" altLang="ko-KR" sz="1000" dirty="0" smtClean="0">
                <a:latin typeface="+mj-ea"/>
                <a:ea typeface="+mj-ea"/>
              </a:rPr>
              <a:t>-8.3% </a:t>
            </a:r>
            <a:r>
              <a:rPr lang="ko-KR" altLang="en-US" sz="1000" dirty="0" smtClean="0">
                <a:latin typeface="+mj-ea"/>
                <a:ea typeface="+mj-ea"/>
              </a:rPr>
              <a:t>감소 가공비 </a:t>
            </a:r>
            <a:r>
              <a:rPr lang="en-US" altLang="ko-KR" sz="1000" dirty="0" smtClean="0">
                <a:latin typeface="+mj-ea"/>
                <a:ea typeface="+mj-ea"/>
              </a:rPr>
              <a:t>6.9% </a:t>
            </a:r>
            <a:r>
              <a:rPr lang="ko-KR" altLang="en-US" sz="1000" dirty="0" smtClean="0">
                <a:latin typeface="+mj-ea"/>
                <a:ea typeface="+mj-ea"/>
              </a:rPr>
              <a:t>증가 예상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  <a:endParaRPr lang="en-US" altLang="ko-KR" sz="1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</a:rPr>
              <a:t>※ </a:t>
            </a:r>
            <a:r>
              <a:rPr lang="ko-KR" altLang="en-US" sz="1000" dirty="0" smtClean="0">
                <a:latin typeface="+mj-ea"/>
                <a:ea typeface="+mj-ea"/>
              </a:rPr>
              <a:t>인력운영 </a:t>
            </a:r>
            <a:r>
              <a:rPr lang="en-US" altLang="ko-KR" sz="1000" dirty="0" smtClean="0">
                <a:latin typeface="+mj-ea"/>
                <a:ea typeface="+mj-ea"/>
              </a:rPr>
              <a:t>LINE</a:t>
            </a:r>
            <a:r>
              <a:rPr lang="ko-KR" altLang="en-US" sz="1000" dirty="0" smtClean="0">
                <a:latin typeface="+mj-ea"/>
                <a:ea typeface="+mj-ea"/>
              </a:rPr>
              <a:t>수 동일  </a:t>
            </a:r>
            <a:r>
              <a:rPr lang="en-US" altLang="ko-KR" sz="1000" dirty="0" smtClean="0">
                <a:latin typeface="+mj-ea"/>
                <a:ea typeface="+mj-ea"/>
              </a:rPr>
              <a:t>25</a:t>
            </a:r>
            <a:r>
              <a:rPr lang="ko-KR" altLang="en-US" sz="1000" dirty="0" smtClean="0">
                <a:latin typeface="+mj-ea"/>
                <a:ea typeface="+mj-ea"/>
              </a:rPr>
              <a:t>년 인건비 </a:t>
            </a:r>
            <a:r>
              <a:rPr lang="en-US" altLang="ko-KR" sz="1000" dirty="0" smtClean="0">
                <a:latin typeface="+mj-ea"/>
                <a:ea typeface="+mj-ea"/>
              </a:rPr>
              <a:t>6% </a:t>
            </a:r>
            <a:r>
              <a:rPr lang="ko-KR" altLang="en-US" sz="1000" dirty="0" smtClean="0">
                <a:latin typeface="+mj-ea"/>
                <a:ea typeface="+mj-ea"/>
              </a:rPr>
              <a:t>인상 比 설비 인건비용 </a:t>
            </a:r>
            <a:r>
              <a:rPr lang="en-US" altLang="ko-KR" sz="1000" dirty="0" smtClean="0">
                <a:latin typeface="+mj-ea"/>
                <a:ea typeface="+mj-ea"/>
              </a:rPr>
              <a:t>-5.8% </a:t>
            </a:r>
            <a:r>
              <a:rPr lang="ko-KR" altLang="en-US" sz="1000" dirty="0" smtClean="0">
                <a:latin typeface="+mj-ea"/>
                <a:ea typeface="+mj-ea"/>
              </a:rPr>
              <a:t>감소 </a:t>
            </a:r>
            <a:r>
              <a:rPr lang="en-US" altLang="ko-KR" sz="1000" dirty="0" smtClean="0">
                <a:latin typeface="+mj-ea"/>
                <a:ea typeface="+mj-ea"/>
              </a:rPr>
              <a:t>OVER TIME </a:t>
            </a:r>
            <a:r>
              <a:rPr lang="ko-KR" altLang="en-US" sz="1000" dirty="0" smtClean="0">
                <a:latin typeface="+mj-ea"/>
                <a:ea typeface="+mj-ea"/>
              </a:rPr>
              <a:t>계획대비 달성 운영 진행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  <a:endParaRPr lang="ko-KR" altLang="en-US" sz="1000" dirty="0">
              <a:latin typeface="+mj-ea"/>
              <a:ea typeface="+mj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92375"/>
              </p:ext>
            </p:extLst>
          </p:nvPr>
        </p:nvGraphicFramePr>
        <p:xfrm>
          <a:off x="4788023" y="3863355"/>
          <a:ext cx="3859432" cy="880110"/>
        </p:xfrm>
        <a:graphic>
          <a:graphicData uri="http://schemas.openxmlformats.org/drawingml/2006/table">
            <a:tbl>
              <a:tblPr/>
              <a:tblGrid>
                <a:gridCol w="964858"/>
                <a:gridCol w="964858"/>
                <a:gridCol w="964858"/>
                <a:gridCol w="964858"/>
              </a:tblGrid>
              <a:tr h="144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44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캐피코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8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5" name="TextBox 16"/>
          <p:cNvSpPr txBox="1"/>
          <p:nvPr/>
        </p:nvSpPr>
        <p:spPr>
          <a:xfrm>
            <a:off x="4788024" y="3646156"/>
            <a:ext cx="2709368" cy="26216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atinLnBrk="0">
              <a:lnSpc>
                <a:spcPct val="137780"/>
              </a:lnSpc>
            </a:pPr>
            <a:r>
              <a:rPr lang="ko-KR" altLang="en-US" sz="1100" b="1" dirty="0" smtClean="0">
                <a:solidFill>
                  <a:schemeClr val="tx2"/>
                </a:solidFill>
                <a:latin typeface="+mn-ea"/>
              </a:rPr>
              <a:t>□ </a:t>
            </a:r>
            <a:r>
              <a:rPr lang="ko-KR" altLang="en-US" sz="1100" b="1" dirty="0" err="1" smtClean="0">
                <a:solidFill>
                  <a:schemeClr val="tx2"/>
                </a:solidFill>
                <a:latin typeface="+mn-ea"/>
              </a:rPr>
              <a:t>제품군</a:t>
            </a:r>
            <a:r>
              <a:rPr lang="ko-KR" altLang="en-US" sz="1100" b="1" dirty="0" smtClean="0">
                <a:solidFill>
                  <a:schemeClr val="tx2"/>
                </a:solidFill>
                <a:latin typeface="+mn-ea"/>
              </a:rPr>
              <a:t> 별 점수 운영 </a:t>
            </a:r>
            <a:r>
              <a:rPr lang="en-US" altLang="ko-KR" sz="1100" b="1" dirty="0" smtClean="0">
                <a:solidFill>
                  <a:schemeClr val="tx2"/>
                </a:solidFill>
                <a:latin typeface="+mn-ea"/>
              </a:rPr>
              <a:t>(SMD) </a:t>
            </a:r>
            <a:endParaRPr lang="ko-KR" altLang="en-US" sz="11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32040" y="4757605"/>
            <a:ext cx="37481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※ 25</a:t>
            </a:r>
            <a:r>
              <a:rPr lang="ko-KR" altLang="en-US" sz="1000" dirty="0" smtClean="0"/>
              <a:t>년 </a:t>
            </a:r>
            <a:r>
              <a:rPr lang="en-US" altLang="ko-KR" sz="1000" dirty="0" smtClean="0"/>
              <a:t>SMPS </a:t>
            </a:r>
            <a:r>
              <a:rPr lang="ko-KR" altLang="en-US" sz="1000" dirty="0" smtClean="0"/>
              <a:t>수량 </a:t>
            </a:r>
            <a:r>
              <a:rPr lang="en-US" altLang="ko-KR" sz="1000" dirty="0" smtClean="0"/>
              <a:t>“281,141” </a:t>
            </a:r>
            <a:r>
              <a:rPr lang="ko-KR" altLang="en-US" sz="1000" dirty="0" smtClean="0"/>
              <a:t>증가 </a:t>
            </a:r>
            <a:r>
              <a:rPr lang="ko-KR" altLang="en-US" sz="1000" dirty="0" err="1" smtClean="0"/>
              <a:t>제품</a:t>
            </a:r>
            <a:r>
              <a:rPr lang="ko-KR" altLang="en-US" sz="1000" dirty="0" err="1"/>
              <a:t>군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SMD</a:t>
            </a:r>
            <a:r>
              <a:rPr lang="ko-KR" altLang="en-US" sz="1000" dirty="0" smtClean="0"/>
              <a:t> 점수 </a:t>
            </a:r>
            <a:r>
              <a:rPr lang="en-US" altLang="ko-KR" sz="1000" dirty="0" smtClean="0"/>
              <a:t>5% </a:t>
            </a:r>
            <a:r>
              <a:rPr lang="ko-KR" altLang="en-US" sz="1000" dirty="0" smtClean="0"/>
              <a:t>감소</a:t>
            </a:r>
            <a:endParaRPr lang="ko-KR" altLang="en-US" sz="10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18192"/>
              </p:ext>
            </p:extLst>
          </p:nvPr>
        </p:nvGraphicFramePr>
        <p:xfrm>
          <a:off x="182929" y="5283164"/>
          <a:ext cx="8709550" cy="1026157"/>
        </p:xfrm>
        <a:graphic>
          <a:graphicData uri="http://schemas.openxmlformats.org/drawingml/2006/table">
            <a:tbl>
              <a:tblPr/>
              <a:tblGrid>
                <a:gridCol w="597760"/>
                <a:gridCol w="340910"/>
                <a:gridCol w="597760"/>
                <a:gridCol w="597760"/>
                <a:gridCol w="597760"/>
                <a:gridCol w="597760"/>
                <a:gridCol w="597760"/>
                <a:gridCol w="597760"/>
                <a:gridCol w="597760"/>
                <a:gridCol w="597760"/>
                <a:gridCol w="597760"/>
                <a:gridCol w="597760"/>
                <a:gridCol w="597760"/>
                <a:gridCol w="597760"/>
                <a:gridCol w="597760"/>
              </a:tblGrid>
              <a:tr h="14732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 평균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895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Forecast </a:t>
                      </a:r>
                      <a:endParaRPr lang="en-US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</a:t>
                      </a:r>
                      <a:endParaRPr lang="en-US" altLang="ko-KR" sz="8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1,796,459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1,764,090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1,448,401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1,502,537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1,666,137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1,711,499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2,137,821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1,828,573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1,642,221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1,692,791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1,481,864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1,253,037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1,660,452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4"/>
                    </a:solidFill>
                  </a:tcPr>
                </a:tc>
              </a:tr>
              <a:tr h="147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EYELET(7)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AXIAL(5)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2.3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3.0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RADIAL(5)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3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SMD(8)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 </a:t>
                      </a:r>
                    </a:p>
                  </a:txBody>
                  <a:tcPr marL="4412" marR="4412" marT="441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574003"/>
              </p:ext>
            </p:extLst>
          </p:nvPr>
        </p:nvGraphicFramePr>
        <p:xfrm>
          <a:off x="246790" y="3888643"/>
          <a:ext cx="3709949" cy="838200"/>
        </p:xfrm>
        <a:graphic>
          <a:graphicData uri="http://schemas.openxmlformats.org/drawingml/2006/table">
            <a:tbl>
              <a:tblPr/>
              <a:tblGrid>
                <a:gridCol w="1477779"/>
                <a:gridCol w="1116085"/>
                <a:gridCol w="1116085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比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比 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 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(SMD)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-11.9%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가공비 </a:t>
                      </a:r>
                      <a:r>
                        <a:rPr lang="ko-KR" altLang="en-US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증가율</a:t>
                      </a:r>
                      <a:r>
                        <a:rPr lang="en-US" altLang="ko-KR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(SMD)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182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1520" y="1187879"/>
            <a:ext cx="8712968" cy="2493432"/>
            <a:chOff x="317500" y="3149600"/>
            <a:chExt cx="9537700" cy="3738000"/>
          </a:xfrm>
        </p:grpSpPr>
        <p:pic>
          <p:nvPicPr>
            <p:cNvPr id="5" name="Picture 3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tretch>
              <a:fillRect/>
            </a:stretch>
          </p:blipFill>
          <p:spPr>
            <a:xfrm>
              <a:off x="330200" y="6316100"/>
              <a:ext cx="9499601" cy="571500"/>
            </a:xfrm>
            <a:prstGeom prst="rect">
              <a:avLst/>
            </a:prstGeom>
          </p:spPr>
        </p:pic>
        <p:pic>
          <p:nvPicPr>
            <p:cNvPr id="6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600" y="3149600"/>
              <a:ext cx="2120900" cy="3098800"/>
            </a:xfrm>
            <a:prstGeom prst="rect">
              <a:avLst/>
            </a:prstGeom>
          </p:spPr>
        </p:pic>
        <p:sp>
          <p:nvSpPr>
            <p:cNvPr id="7" name="TextBox 5"/>
            <p:cNvSpPr txBox="1"/>
            <p:nvPr/>
          </p:nvSpPr>
          <p:spPr>
            <a:xfrm>
              <a:off x="317500" y="3225800"/>
              <a:ext cx="21844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8726"/>
                </a:lnSpc>
              </a:pPr>
              <a:r>
                <a:rPr lang="ko-KR" altLang="en-US" sz="1100" b="1" dirty="0" smtClean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현장 환경 개선</a:t>
              </a:r>
              <a:endParaRPr lang="en-US" sz="1100" b="1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8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6700" y="3149600"/>
              <a:ext cx="2120900" cy="3098800"/>
            </a:xfrm>
            <a:prstGeom prst="rect">
              <a:avLst/>
            </a:prstGeom>
          </p:spPr>
        </p:pic>
        <p:sp>
          <p:nvSpPr>
            <p:cNvPr id="9" name="TextBox 7"/>
            <p:cNvSpPr txBox="1"/>
            <p:nvPr/>
          </p:nvSpPr>
          <p:spPr>
            <a:xfrm>
              <a:off x="2768600" y="3225800"/>
              <a:ext cx="21844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8726"/>
                </a:lnSpc>
              </a:pPr>
              <a:r>
                <a:rPr lang="ko-KR" altLang="en-US" sz="1100" b="1" dirty="0" smtClean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설비운영 방향</a:t>
              </a:r>
              <a:endParaRPr lang="en-US" sz="1100" b="1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11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7800" y="3149600"/>
              <a:ext cx="2120900" cy="3098800"/>
            </a:xfrm>
            <a:prstGeom prst="rect">
              <a:avLst/>
            </a:prstGeom>
          </p:spPr>
        </p:pic>
        <p:sp>
          <p:nvSpPr>
            <p:cNvPr id="12" name="TextBox 9"/>
            <p:cNvSpPr txBox="1"/>
            <p:nvPr/>
          </p:nvSpPr>
          <p:spPr>
            <a:xfrm>
              <a:off x="5219700" y="3225800"/>
              <a:ext cx="21844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8726"/>
                </a:lnSpc>
              </a:pPr>
              <a:r>
                <a:rPr lang="en-US" sz="1100" b="1" dirty="0" smtClean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MES DATA KPI</a:t>
              </a:r>
              <a:endParaRPr lang="en-US" sz="1100" b="1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13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8900" y="3149600"/>
              <a:ext cx="2120900" cy="3098800"/>
            </a:xfrm>
            <a:prstGeom prst="rect">
              <a:avLst/>
            </a:prstGeom>
          </p:spPr>
        </p:pic>
        <p:sp>
          <p:nvSpPr>
            <p:cNvPr id="14" name="TextBox 11"/>
            <p:cNvSpPr txBox="1"/>
            <p:nvPr/>
          </p:nvSpPr>
          <p:spPr>
            <a:xfrm>
              <a:off x="7670800" y="3225800"/>
              <a:ext cx="2184400" cy="25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88726"/>
                </a:lnSpc>
              </a:pPr>
              <a:r>
                <a:rPr lang="ko-KR" altLang="en-US" sz="1100" b="1" dirty="0" smtClean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공정품질 개선</a:t>
              </a:r>
              <a:endParaRPr lang="en-US" sz="1100" b="1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5" name="TextBox 12"/>
            <p:cNvSpPr txBox="1"/>
            <p:nvPr/>
          </p:nvSpPr>
          <p:spPr>
            <a:xfrm>
              <a:off x="7734300" y="3810000"/>
              <a:ext cx="2070100" cy="152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en-US" sz="1100" b="0" i="0" u="none" strike="noStrike" spc="-100" dirty="0" smtClean="0">
                  <a:solidFill>
                    <a:srgbClr val="656666"/>
                  </a:solidFill>
                  <a:latin typeface="NanumSquare Regular"/>
                </a:rPr>
                <a:t>SMPS </a:t>
              </a:r>
              <a:r>
                <a:rPr lang="ko-KR" altLang="en-US" sz="1100" b="0" i="0" u="none" strike="noStrike" spc="-100" dirty="0" smtClean="0">
                  <a:solidFill>
                    <a:srgbClr val="656666"/>
                  </a:solidFill>
                  <a:latin typeface="NanumSquare Regular"/>
                </a:rPr>
                <a:t>품질 개선</a:t>
              </a:r>
              <a:endParaRPr lang="en-US" altLang="ko-KR" sz="1100" b="0" i="0" u="none" strike="noStrike" spc="-100" dirty="0" smtClean="0">
                <a:solidFill>
                  <a:srgbClr val="656666"/>
                </a:solidFill>
                <a:latin typeface="NanumSquare Regular"/>
              </a:endParaRP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en-US" sz="1100" spc="-100" dirty="0" smtClean="0">
                  <a:solidFill>
                    <a:srgbClr val="656666"/>
                  </a:solidFill>
                  <a:latin typeface="NanumSquare Regular"/>
                </a:rPr>
                <a:t>PRINT 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인쇄 </a:t>
              </a:r>
              <a:r>
                <a:rPr lang="en-US" altLang="ko-KR" sz="1100" spc="-100" dirty="0" smtClean="0">
                  <a:solidFill>
                    <a:srgbClr val="656666"/>
                  </a:solidFill>
                  <a:latin typeface="NanumSquare Regular"/>
                </a:rPr>
                <a:t>SPI </a:t>
              </a:r>
              <a:r>
                <a:rPr lang="ko-KR" altLang="en-US" sz="1100" spc="-100" dirty="0" err="1" smtClean="0">
                  <a:solidFill>
                    <a:srgbClr val="656666"/>
                  </a:solidFill>
                  <a:latin typeface="NanumSquare Regular"/>
                </a:rPr>
                <a:t>직행율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 향상</a:t>
              </a:r>
              <a:endParaRPr lang="en-US" altLang="ko-KR" sz="1100" spc="-100" dirty="0" smtClean="0">
                <a:solidFill>
                  <a:srgbClr val="656666"/>
                </a:solidFill>
                <a:latin typeface="NanumSquare Regular"/>
              </a:endParaRP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en-US" altLang="ko-KR" sz="1100" spc="-100" dirty="0" smtClean="0">
                  <a:solidFill>
                    <a:srgbClr val="656666"/>
                  </a:solidFill>
                  <a:latin typeface="NanumSquare Regular"/>
                </a:rPr>
                <a:t>N2 REFLOW 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관리 운영</a:t>
              </a:r>
              <a:endParaRPr lang="en-US" altLang="ko-KR" sz="1100" spc="-100" dirty="0" smtClean="0">
                <a:solidFill>
                  <a:srgbClr val="656666"/>
                </a:solidFill>
                <a:latin typeface="NanumSquare Regular"/>
              </a:endParaRP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en-US" altLang="ko-KR" sz="1100" spc="-100" dirty="0" smtClean="0">
                  <a:solidFill>
                    <a:srgbClr val="656666"/>
                  </a:solidFill>
                  <a:latin typeface="NanumSquare Regular"/>
                </a:rPr>
                <a:t> </a:t>
              </a:r>
              <a:r>
                <a:rPr lang="ko-KR" altLang="en-US" sz="1100" spc="-100" dirty="0" err="1" smtClean="0">
                  <a:solidFill>
                    <a:srgbClr val="656666"/>
                  </a:solidFill>
                  <a:latin typeface="NanumSquare Regular"/>
                </a:rPr>
                <a:t>재공품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 유실 관리</a:t>
              </a:r>
              <a:endParaRPr lang="en-US" altLang="ko-KR" sz="1100" spc="-100" dirty="0" smtClean="0">
                <a:solidFill>
                  <a:srgbClr val="656666"/>
                </a:solidFill>
                <a:latin typeface="NanumSquare Regular"/>
              </a:endParaRPr>
            </a:p>
          </p:txBody>
        </p:sp>
        <p:sp>
          <p:nvSpPr>
            <p:cNvPr id="16" name="TextBox 13"/>
            <p:cNvSpPr txBox="1"/>
            <p:nvPr/>
          </p:nvSpPr>
          <p:spPr>
            <a:xfrm>
              <a:off x="469900" y="6467801"/>
              <a:ext cx="18923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56440"/>
                </a:lnSpc>
              </a:pPr>
              <a:r>
                <a:rPr lang="ko-KR" altLang="en-US" sz="1200" b="1" dirty="0" smtClean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환경 </a:t>
              </a:r>
              <a:r>
                <a:rPr lang="en-US" altLang="ko-KR" sz="1200" b="1" dirty="0" smtClean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&amp; </a:t>
              </a:r>
              <a:r>
                <a:rPr lang="ko-KR" altLang="en-US" sz="1200" b="1" dirty="0" err="1" smtClean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재공관리</a:t>
              </a:r>
              <a:endParaRPr lang="en-US" sz="1200" b="1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7" name="TextBox 14"/>
            <p:cNvSpPr txBox="1"/>
            <p:nvPr/>
          </p:nvSpPr>
          <p:spPr>
            <a:xfrm>
              <a:off x="2921000" y="6467801"/>
              <a:ext cx="18923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56440"/>
                </a:lnSpc>
              </a:pPr>
              <a:r>
                <a:rPr lang="ko-KR" altLang="en-US" sz="1200" b="1" dirty="0" smtClean="0">
                  <a:solidFill>
                    <a:srgbClr val="3C5A93">
                      <a:alpha val="80000"/>
                    </a:srgb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설비 가동 효율</a:t>
              </a:r>
              <a:endParaRPr lang="en-US" sz="1200" b="1" i="0" u="none" strike="noStrike" dirty="0">
                <a:solidFill>
                  <a:srgbClr val="3C5A93">
                    <a:alpha val="80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5372100" y="6467801"/>
              <a:ext cx="1892300" cy="317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56440"/>
                </a:lnSpc>
              </a:pPr>
              <a:r>
                <a:rPr lang="en-US" sz="1200" b="1" dirty="0" smtClean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DATA </a:t>
              </a:r>
              <a:r>
                <a:rPr lang="ko-KR" altLang="en-US" sz="1200" b="1" dirty="0" smtClean="0">
                  <a:solidFill>
                    <a:srgbClr val="FFFF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신뢰성</a:t>
              </a:r>
              <a:endParaRPr lang="en-US" sz="1200" b="1" i="0" u="none" strike="noStrike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9" name="TextBox 16"/>
            <p:cNvSpPr txBox="1"/>
            <p:nvPr/>
          </p:nvSpPr>
          <p:spPr>
            <a:xfrm>
              <a:off x="7823200" y="6467801"/>
              <a:ext cx="1892300" cy="3175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ko-KR"/>
              </a:defPPr>
              <a:lvl1pPr lvl="0" algn="ctr">
                <a:lnSpc>
                  <a:spcPct val="56440"/>
                </a:lnSpc>
                <a:defRPr sz="1200" b="1" i="0" u="none" strike="noStrike">
                  <a:solidFill>
                    <a:srgbClr val="3C5A93">
                      <a:alpha val="80000"/>
                    </a:srgb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defRPr>
              </a:lvl1pPr>
            </a:lstStyle>
            <a:p>
              <a:r>
                <a:rPr lang="ko-KR" altLang="en-US" dirty="0" smtClean="0"/>
                <a:t>품질 </a:t>
              </a:r>
              <a:r>
                <a:rPr lang="en-US" altLang="ko-KR" dirty="0" smtClean="0"/>
                <a:t>PPM</a:t>
              </a:r>
              <a:endParaRPr lang="en-US" dirty="0"/>
            </a:p>
          </p:txBody>
        </p:sp>
        <p:sp>
          <p:nvSpPr>
            <p:cNvPr id="20" name="TextBox 17"/>
            <p:cNvSpPr txBox="1"/>
            <p:nvPr/>
          </p:nvSpPr>
          <p:spPr>
            <a:xfrm>
              <a:off x="5283200" y="3810000"/>
              <a:ext cx="2070100" cy="152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en-US" sz="1100" spc="-100" dirty="0" smtClean="0">
                  <a:solidFill>
                    <a:srgbClr val="656666"/>
                  </a:solidFill>
                  <a:latin typeface="NanumSquare Regular"/>
                </a:rPr>
                <a:t>EMI </a:t>
              </a:r>
              <a:r>
                <a:rPr lang="ko-KR" altLang="en-US" sz="1100" spc="-100" dirty="0" err="1" smtClean="0">
                  <a:solidFill>
                    <a:srgbClr val="656666"/>
                  </a:solidFill>
                  <a:latin typeface="NanumSquare Regular"/>
                </a:rPr>
                <a:t>모니티링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 </a:t>
              </a:r>
              <a:r>
                <a:rPr lang="ko-KR" altLang="en-US" sz="1100" spc="-100" dirty="0" err="1" smtClean="0">
                  <a:solidFill>
                    <a:srgbClr val="656666"/>
                  </a:solidFill>
                  <a:latin typeface="NanumSquare Regular"/>
                </a:rPr>
                <a:t>정합율</a:t>
              </a:r>
              <a:endParaRPr lang="en-US" altLang="ko-KR" sz="1100" spc="-100" dirty="0" smtClean="0">
                <a:solidFill>
                  <a:srgbClr val="656666"/>
                </a:solidFill>
                <a:latin typeface="NanumSquare Regular"/>
              </a:endParaRP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en-US" sz="1100" spc="-100" dirty="0" smtClean="0">
                  <a:solidFill>
                    <a:srgbClr val="656666"/>
                  </a:solidFill>
                  <a:latin typeface="NanumSquare Regular"/>
                </a:rPr>
                <a:t>MES 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유실 등록 개선 </a:t>
              </a:r>
              <a:endParaRPr lang="en-US" altLang="ko-KR" sz="1100" spc="-100" dirty="0" smtClean="0">
                <a:solidFill>
                  <a:srgbClr val="656666"/>
                </a:solidFill>
                <a:latin typeface="NanumSquare Regular"/>
              </a:endParaRP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생산</a:t>
              </a:r>
              <a:r>
                <a:rPr lang="en-US" altLang="ko-KR" sz="1100" spc="-100" dirty="0" smtClean="0">
                  <a:solidFill>
                    <a:srgbClr val="656666"/>
                  </a:solidFill>
                  <a:latin typeface="NanumSquare Regular"/>
                </a:rPr>
                <a:t>,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효율 </a:t>
              </a:r>
              <a:r>
                <a:rPr lang="en-US" altLang="ko-KR" sz="1100" spc="-100" dirty="0" smtClean="0">
                  <a:solidFill>
                    <a:srgbClr val="656666"/>
                  </a:solidFill>
                  <a:latin typeface="NanumSquare Regular"/>
                </a:rPr>
                <a:t>SYSTEM 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관리</a:t>
              </a:r>
              <a:endParaRPr lang="en-US" altLang="ko-KR" sz="1100" spc="-100" dirty="0" smtClean="0">
                <a:solidFill>
                  <a:srgbClr val="656666"/>
                </a:solidFill>
                <a:latin typeface="NanumSquare Regular"/>
              </a:endParaRP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교육 관리 유지 운영 </a:t>
              </a:r>
              <a:endParaRPr lang="en-US" sz="1100" b="0" i="0" u="none" strike="noStrike" spc="-100" dirty="0">
                <a:solidFill>
                  <a:srgbClr val="656666"/>
                </a:solidFill>
                <a:latin typeface="NanumSquare Regular"/>
              </a:endParaRPr>
            </a:p>
          </p:txBody>
        </p:sp>
        <p:sp>
          <p:nvSpPr>
            <p:cNvPr id="21" name="TextBox 18"/>
            <p:cNvSpPr txBox="1"/>
            <p:nvPr/>
          </p:nvSpPr>
          <p:spPr>
            <a:xfrm>
              <a:off x="2832100" y="3810000"/>
              <a:ext cx="2070100" cy="152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en-US" sz="1100" spc="-100" dirty="0" smtClean="0">
                  <a:solidFill>
                    <a:srgbClr val="656666"/>
                  </a:solidFill>
                  <a:latin typeface="NanumSquare Regular"/>
                </a:rPr>
                <a:t>AOI </a:t>
              </a:r>
              <a:r>
                <a:rPr lang="ko-KR" altLang="en-US" sz="1100" spc="-100" dirty="0" err="1" smtClean="0">
                  <a:solidFill>
                    <a:srgbClr val="656666"/>
                  </a:solidFill>
                  <a:latin typeface="NanumSquare Regular"/>
                </a:rPr>
                <a:t>직행율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 목표달성</a:t>
              </a:r>
              <a:endParaRPr lang="en-US" altLang="ko-KR" sz="1100" spc="-100" dirty="0" smtClean="0">
                <a:solidFill>
                  <a:srgbClr val="656666"/>
                </a:solidFill>
                <a:latin typeface="NanumSquare Regular"/>
              </a:endParaRP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en-US" sz="1100" b="0" i="0" u="none" strike="noStrike" spc="-100" dirty="0" smtClean="0">
                  <a:solidFill>
                    <a:srgbClr val="656666"/>
                  </a:solidFill>
                  <a:latin typeface="NanumSquare Regular"/>
                </a:rPr>
                <a:t>PART </a:t>
              </a:r>
              <a:r>
                <a:rPr lang="ko-KR" altLang="en-US" sz="1100" b="0" i="0" u="none" strike="noStrike" spc="-100" dirty="0" smtClean="0">
                  <a:solidFill>
                    <a:srgbClr val="656666"/>
                  </a:solidFill>
                  <a:latin typeface="NanumSquare Regular"/>
                </a:rPr>
                <a:t>교체주기 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예측</a:t>
              </a:r>
              <a:endParaRPr lang="en-US" altLang="ko-KR" sz="1100" spc="-100" dirty="0" smtClean="0">
                <a:solidFill>
                  <a:srgbClr val="656666"/>
                </a:solidFill>
                <a:latin typeface="NanumSquare Regular"/>
              </a:endParaRP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en-US" sz="1100" b="0" i="0" u="none" strike="noStrike" spc="-100" dirty="0" smtClean="0">
                  <a:solidFill>
                    <a:srgbClr val="656666"/>
                  </a:solidFill>
                  <a:latin typeface="NanumSquare Regular"/>
                </a:rPr>
                <a:t>MOUNT </a:t>
              </a:r>
              <a:r>
                <a:rPr lang="ko-KR" altLang="en-US" sz="1100" b="0" i="0" u="none" strike="noStrike" spc="-100" dirty="0" smtClean="0">
                  <a:solidFill>
                    <a:srgbClr val="656666"/>
                  </a:solidFill>
                  <a:latin typeface="NanumSquare Regular"/>
                </a:rPr>
                <a:t>성능유지 </a:t>
              </a:r>
              <a:r>
                <a:rPr lang="en-US" altLang="ko-KR" sz="1100" b="0" i="0" u="none" strike="noStrike" spc="-100" dirty="0" smtClean="0">
                  <a:solidFill>
                    <a:srgbClr val="656666"/>
                  </a:solidFill>
                  <a:latin typeface="NanumSquare Regular"/>
                </a:rPr>
                <a:t>PM</a:t>
              </a: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en-US" sz="1100" spc="-100" dirty="0" smtClean="0">
                  <a:solidFill>
                    <a:srgbClr val="656666"/>
                  </a:solidFill>
                  <a:latin typeface="NanumSquare Regular"/>
                </a:rPr>
                <a:t>IMT </a:t>
              </a:r>
              <a:r>
                <a:rPr lang="ko-KR" altLang="en-US" sz="1100" spc="-100" dirty="0" err="1" smtClean="0">
                  <a:solidFill>
                    <a:srgbClr val="656666"/>
                  </a:solidFill>
                  <a:latin typeface="NanumSquare Regular"/>
                </a:rPr>
                <a:t>삽입률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 관리개선</a:t>
              </a:r>
              <a:endParaRPr lang="en-US" sz="1100" b="0" i="0" u="none" strike="noStrike" spc="-100" dirty="0">
                <a:solidFill>
                  <a:srgbClr val="656666"/>
                </a:solidFill>
                <a:latin typeface="NanumSquare Regular"/>
              </a:endParaRPr>
            </a:p>
          </p:txBody>
        </p:sp>
        <p:sp>
          <p:nvSpPr>
            <p:cNvPr id="22" name="TextBox 19"/>
            <p:cNvSpPr txBox="1"/>
            <p:nvPr/>
          </p:nvSpPr>
          <p:spPr>
            <a:xfrm>
              <a:off x="381000" y="3810000"/>
              <a:ext cx="2070100" cy="15240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en-US" sz="1100" spc="-100" dirty="0" smtClean="0">
                  <a:solidFill>
                    <a:srgbClr val="656666"/>
                  </a:solidFill>
                  <a:latin typeface="NanumSquare Regular"/>
                </a:rPr>
                <a:t>LAY OUT </a:t>
              </a: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변경 공간확보</a:t>
              </a:r>
              <a:endParaRPr lang="en-US" altLang="ko-KR" sz="1100" spc="-100" dirty="0" smtClean="0">
                <a:solidFill>
                  <a:srgbClr val="656666"/>
                </a:solidFill>
                <a:latin typeface="NanumSquare Regular"/>
              </a:endParaRP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제품군별 반제품 위치지정</a:t>
              </a:r>
              <a:endParaRPr lang="en-US" altLang="ko-KR" sz="1100" spc="-100" dirty="0" smtClean="0">
                <a:solidFill>
                  <a:srgbClr val="656666"/>
                </a:solidFill>
                <a:latin typeface="NanumSquare Regular"/>
              </a:endParaRP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b="0" i="0" u="none" strike="noStrike" spc="-100" dirty="0" smtClean="0">
                  <a:solidFill>
                    <a:srgbClr val="656666"/>
                  </a:solidFill>
                  <a:latin typeface="NanumSquare Regular"/>
                </a:rPr>
                <a:t>선입선출 </a:t>
              </a:r>
              <a:r>
                <a:rPr lang="en-US" altLang="ko-KR" sz="1100" b="0" i="0" u="none" strike="noStrike" spc="-100" dirty="0" smtClean="0">
                  <a:solidFill>
                    <a:srgbClr val="656666"/>
                  </a:solidFill>
                  <a:latin typeface="NanumSquare Regular"/>
                </a:rPr>
                <a:t>LINE </a:t>
              </a:r>
              <a:r>
                <a:rPr lang="ko-KR" altLang="en-US" sz="1100" b="0" i="0" u="none" strike="noStrike" spc="-100" dirty="0" smtClean="0">
                  <a:solidFill>
                    <a:srgbClr val="656666"/>
                  </a:solidFill>
                  <a:latin typeface="NanumSquare Regular"/>
                </a:rPr>
                <a:t>설계 설치</a:t>
              </a:r>
              <a:endParaRPr lang="en-US" altLang="ko-KR" sz="1100" b="0" i="0" u="none" strike="noStrike" spc="-100" dirty="0" smtClean="0">
                <a:solidFill>
                  <a:srgbClr val="656666"/>
                </a:solidFill>
                <a:latin typeface="NanumSquare Regular"/>
              </a:endParaRPr>
            </a:p>
            <a:p>
              <a:pPr marL="171450" lvl="0" indent="-171450" algn="ctr">
                <a:lnSpc>
                  <a:spcPct val="136535"/>
                </a:lnSpc>
                <a:buFont typeface="Wingdings" panose="05000000000000000000" pitchFamily="2" charset="2"/>
                <a:buChar char="§"/>
              </a:pPr>
              <a:r>
                <a:rPr lang="ko-KR" altLang="en-US" sz="1100" spc="-100" dirty="0" smtClean="0">
                  <a:solidFill>
                    <a:srgbClr val="656666"/>
                  </a:solidFill>
                  <a:latin typeface="NanumSquare Regular"/>
                </a:rPr>
                <a:t>매거진 이동경로 최적화</a:t>
              </a:r>
              <a:endParaRPr lang="en-US" sz="1100" b="0" i="0" u="none" strike="noStrike" spc="-100" dirty="0">
                <a:solidFill>
                  <a:srgbClr val="656666"/>
                </a:solidFill>
                <a:latin typeface="NanumSquare Regular"/>
              </a:endParaRPr>
            </a:p>
          </p:txBody>
        </p:sp>
      </p:grpSp>
      <p:sp>
        <p:nvSpPr>
          <p:cNvPr id="23" name="Rectangle 37"/>
          <p:cNvSpPr>
            <a:spLocks noChangeArrowheads="1"/>
          </p:cNvSpPr>
          <p:nvPr/>
        </p:nvSpPr>
        <p:spPr bwMode="auto">
          <a:xfrm>
            <a:off x="251520" y="720143"/>
            <a:ext cx="367240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제조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1 </a:t>
            </a:r>
            <a:r>
              <a:rPr lang="ko-KR" altLang="en-US" b="1" dirty="0">
                <a:solidFill>
                  <a:srgbClr val="000000"/>
                </a:solidFill>
                <a:latin typeface="+mj-ea"/>
              </a:rPr>
              <a:t>개선 과제 진행 방향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92313"/>
              </p:ext>
            </p:extLst>
          </p:nvPr>
        </p:nvGraphicFramePr>
        <p:xfrm>
          <a:off x="321879" y="4762648"/>
          <a:ext cx="8514988" cy="1714500"/>
        </p:xfrm>
        <a:graphic>
          <a:graphicData uri="http://schemas.openxmlformats.org/drawingml/2006/table">
            <a:tbl>
              <a:tblPr/>
              <a:tblGrid>
                <a:gridCol w="2591518"/>
                <a:gridCol w="1184694"/>
                <a:gridCol w="1184694"/>
                <a:gridCol w="1184694"/>
                <a:gridCol w="1184694"/>
                <a:gridCol w="1184694"/>
              </a:tblGrid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가동효율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24/11~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가동효율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24/11~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 DATA 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24/11~25/07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24/11~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25/04~25/08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N2 REFLOW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유지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00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24/11~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재공품 유실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24/11~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품질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24/11~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672" y="3681311"/>
            <a:ext cx="1289240" cy="8556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9861" y="3773785"/>
            <a:ext cx="1442100" cy="9325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520" y="3681311"/>
            <a:ext cx="1296144" cy="8556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53" y="3837680"/>
            <a:ext cx="1431270" cy="86868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87832" y="3781403"/>
            <a:ext cx="1891098" cy="9249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2442" y="3720388"/>
            <a:ext cx="1319514" cy="8741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5601" y="3933056"/>
            <a:ext cx="1341267" cy="77627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7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615982"/>
              </p:ext>
            </p:extLst>
          </p:nvPr>
        </p:nvGraphicFramePr>
        <p:xfrm>
          <a:off x="272635" y="1080190"/>
          <a:ext cx="8707242" cy="5334244"/>
        </p:xfrm>
        <a:graphic>
          <a:graphicData uri="http://schemas.openxmlformats.org/drawingml/2006/table">
            <a:tbl>
              <a:tblPr/>
              <a:tblGrid>
                <a:gridCol w="43666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4062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29089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과제명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kern="120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설비 운영 개선방향</a:t>
                      </a:r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추진기간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2024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1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2025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1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91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baseline="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b="0" baseline="0" dirty="0">
                          <a:latin typeface="+mn-ea"/>
                          <a:ea typeface="+mn-ea"/>
                        </a:rPr>
                        <a:t>김남수 </a:t>
                      </a:r>
                      <a:r>
                        <a:rPr lang="ko-KR" altLang="en-US" sz="1100" b="0" baseline="0" dirty="0" smtClean="0">
                          <a:latin typeface="+mn-ea"/>
                          <a:ea typeface="+mn-ea"/>
                        </a:rPr>
                        <a:t>수석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부문장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김진수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법인장</a:t>
                      </a:r>
                    </a:p>
                  </a:txBody>
                  <a:tcPr marL="45149" marR="45149" marT="45143" marB="45143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68662">
                <a:tc row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목적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/ Activity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aseline="0" dirty="0">
                          <a:latin typeface="+mn-ea"/>
                          <a:ea typeface="+mn-ea"/>
                        </a:rPr>
                        <a:t>     : </a:t>
                      </a:r>
                      <a:r>
                        <a:rPr lang="en-US" altLang="ko-KR" sz="1100" b="1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      </a:t>
                      </a:r>
                      <a:r>
                        <a:rPr lang="ko-KR" altLang="en-US" sz="11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가동 효율 향상 및 점당 가공비 절감</a:t>
                      </a:r>
                      <a:endParaRPr lang="en-US" altLang="ko-KR" sz="1100" b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9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ko-KR" altLang="en-US" sz="11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설비 </a:t>
                      </a:r>
                      <a:r>
                        <a:rPr lang="ko-KR" altLang="en-US" sz="1100" b="1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운영 방향</a:t>
                      </a:r>
                      <a:r>
                        <a:rPr lang="en-US" altLang="ko-KR" sz="1100" b="1" baseline="0" dirty="0" smtClean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1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개선 활동</a:t>
                      </a:r>
                      <a:endParaRPr lang="en-US" altLang="ko-KR" sz="900" b="1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endParaRPr lang="en-US" altLang="ko-KR" sz="9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추진목표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aseline="0" dirty="0">
                        <a:solidFill>
                          <a:srgbClr val="0000FF"/>
                        </a:solidFill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38275">
                <a:tc v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900" baseline="0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기대효과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52890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Action</a:t>
                      </a:r>
                      <a:r>
                        <a:rPr lang="en-US" altLang="ko-KR" sz="1100" b="1" baseline="0" dirty="0">
                          <a:latin typeface="+mn-ea"/>
                          <a:ea typeface="+mn-ea"/>
                        </a:rPr>
                        <a:t> Plan </a:t>
                      </a:r>
                      <a:r>
                        <a:rPr lang="en-US" altLang="ko-KR" sz="11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일정</a:t>
                      </a: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100" b="1" dirty="0">
                        <a:latin typeface="+mn-ea"/>
                        <a:ea typeface="+mn-ea"/>
                      </a:endParaRPr>
                    </a:p>
                  </a:txBody>
                  <a:tcPr marL="45149" marR="45149" marT="45143" marB="45143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51520" y="169476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800" b="1" dirty="0">
                <a:latin typeface="+mn-ea"/>
              </a:rPr>
              <a:t>■</a:t>
            </a: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’25</a:t>
            </a:r>
            <a:r>
              <a:rPr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년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</a:rPr>
              <a:t>과제 추진 방안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000FF"/>
              </a:solidFill>
              <a:latin typeface="+mn-ea"/>
            </a:endParaRPr>
          </a:p>
        </p:txBody>
      </p:sp>
      <p:sp>
        <p:nvSpPr>
          <p:cNvPr id="15" name="Rectangle 37"/>
          <p:cNvSpPr>
            <a:spLocks noChangeArrowheads="1"/>
          </p:cNvSpPr>
          <p:nvPr/>
        </p:nvSpPr>
        <p:spPr bwMode="auto">
          <a:xfrm>
            <a:off x="328863" y="706474"/>
            <a:ext cx="626469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가공비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생산성 향상</a:t>
            </a:r>
            <a:r>
              <a:rPr lang="en-US" altLang="ko-KR" b="1" dirty="0">
                <a:latin typeface="+mn-ea"/>
              </a:rPr>
              <a:t>_ </a:t>
            </a:r>
            <a:r>
              <a:rPr lang="ko-KR" altLang="en-US" b="1" dirty="0">
                <a:solidFill>
                  <a:srgbClr val="0000FF"/>
                </a:solidFill>
                <a:latin typeface="+mn-ea"/>
              </a:rPr>
              <a:t>자동화 공정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98" y="3027193"/>
            <a:ext cx="4006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/>
              <a:t> </a:t>
            </a:r>
            <a:r>
              <a:rPr lang="ko-KR" altLang="en-US" sz="1000" dirty="0"/>
              <a:t>설비 공정</a:t>
            </a:r>
            <a:r>
              <a:rPr lang="en-US" altLang="ko-KR" sz="1000" dirty="0"/>
              <a:t>(LINE)</a:t>
            </a:r>
            <a:r>
              <a:rPr lang="ko-KR" altLang="en-US" sz="1000" dirty="0"/>
              <a:t>등 정해진 대상에 철저한 </a:t>
            </a:r>
            <a:r>
              <a:rPr lang="en-US" altLang="ko-KR" sz="1000" dirty="0"/>
              <a:t>LOSS </a:t>
            </a:r>
            <a:r>
              <a:rPr lang="ko-KR" altLang="en-US" sz="1000" dirty="0"/>
              <a:t>배제와 성능 향상을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       </a:t>
            </a:r>
            <a:r>
              <a:rPr lang="ko-KR" altLang="en-US" sz="1000" dirty="0"/>
              <a:t>목적으로 최고의 효율을 이루기 위한 개선 활동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3698" y="3690551"/>
            <a:ext cx="3233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000" dirty="0"/>
              <a:t>계획보전 </a:t>
            </a:r>
            <a:r>
              <a:rPr lang="en-US" altLang="ko-KR" sz="1000" dirty="0"/>
              <a:t>, </a:t>
            </a:r>
            <a:r>
              <a:rPr lang="ko-KR" altLang="en-US" sz="1000" dirty="0"/>
              <a:t>자주보전 </a:t>
            </a:r>
            <a:r>
              <a:rPr lang="en-US" altLang="ko-KR" sz="1000" dirty="0"/>
              <a:t>, </a:t>
            </a:r>
            <a:r>
              <a:rPr lang="ko-KR" altLang="en-US" sz="1000" dirty="0"/>
              <a:t>품질보전 체계적 계획 정립</a:t>
            </a:r>
            <a:endParaRPr lang="en-US" altLang="ko-KR" sz="10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000" dirty="0"/>
              <a:t>일상적 개선 </a:t>
            </a:r>
            <a:r>
              <a:rPr lang="en-US" altLang="ko-KR" sz="1000" dirty="0"/>
              <a:t>– 3</a:t>
            </a:r>
            <a:r>
              <a:rPr lang="ko-KR" altLang="en-US" sz="1000" dirty="0"/>
              <a:t>정</a:t>
            </a:r>
            <a:r>
              <a:rPr lang="en-US" altLang="ko-KR" sz="1000" dirty="0"/>
              <a:t>5S , </a:t>
            </a:r>
            <a:r>
              <a:rPr lang="ko-KR" altLang="en-US" sz="1000" dirty="0"/>
              <a:t>일상업무 개선 </a:t>
            </a:r>
            <a:r>
              <a:rPr lang="en-US" altLang="ko-KR" sz="1000" dirty="0"/>
              <a:t>, </a:t>
            </a:r>
            <a:r>
              <a:rPr lang="ko-KR" altLang="en-US" sz="1000" dirty="0"/>
              <a:t>생산 활동 </a:t>
            </a:r>
            <a:endParaRPr lang="en-US" altLang="ko-KR" sz="1000" dirty="0"/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1000" dirty="0"/>
              <a:t>개별개선 </a:t>
            </a:r>
            <a:r>
              <a:rPr lang="en-US" altLang="ko-KR" sz="1000" dirty="0"/>
              <a:t>– </a:t>
            </a:r>
            <a:r>
              <a:rPr lang="ko-KR" altLang="en-US" sz="1000" dirty="0"/>
              <a:t>생산효율 향상 </a:t>
            </a:r>
            <a:r>
              <a:rPr lang="en-US" altLang="ko-KR" sz="1000" dirty="0"/>
              <a:t>, </a:t>
            </a:r>
            <a:r>
              <a:rPr lang="ko-KR" altLang="en-US" sz="1000" dirty="0"/>
              <a:t>기술</a:t>
            </a:r>
            <a:r>
              <a:rPr lang="en-US" altLang="ko-KR" sz="1000" dirty="0"/>
              <a:t>, </a:t>
            </a:r>
            <a:r>
              <a:rPr lang="ko-KR" altLang="en-US" sz="1000" dirty="0"/>
              <a:t>설비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41839"/>
              </p:ext>
            </p:extLst>
          </p:nvPr>
        </p:nvGraphicFramePr>
        <p:xfrm>
          <a:off x="364823" y="5085184"/>
          <a:ext cx="8527652" cy="1296145"/>
        </p:xfrm>
        <a:graphic>
          <a:graphicData uri="http://schemas.openxmlformats.org/drawingml/2006/table">
            <a:tbl>
              <a:tblPr/>
              <a:tblGrid>
                <a:gridCol w="517408"/>
                <a:gridCol w="180134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  <a:gridCol w="517408"/>
              </a:tblGrid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예측가능 운영 개선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최적화 점검운영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7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sz="7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 개선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922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IMT </a:t>
                      </a:r>
                      <a:r>
                        <a:rPr lang="ko-KR" altLang="en-US" sz="7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삽입률</a:t>
                      </a: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유실개선 효율</a:t>
                      </a:r>
                      <a:r>
                        <a:rPr lang="ko-KR" altLang="en-US" sz="7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달성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935" marR="6935" marT="69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3483"/>
              </p:ext>
            </p:extLst>
          </p:nvPr>
        </p:nvGraphicFramePr>
        <p:xfrm>
          <a:off x="4716016" y="1988840"/>
          <a:ext cx="4176466" cy="1257300"/>
        </p:xfrm>
        <a:graphic>
          <a:graphicData uri="http://schemas.openxmlformats.org/drawingml/2006/table">
            <a:tbl>
              <a:tblPr/>
              <a:tblGrid>
                <a:gridCol w="596638"/>
                <a:gridCol w="596638"/>
                <a:gridCol w="596638"/>
                <a:gridCol w="596638"/>
                <a:gridCol w="596638"/>
                <a:gridCol w="596638"/>
                <a:gridCol w="596638"/>
              </a:tblGrid>
              <a:tr h="209550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955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유지관리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직행율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9" name="직선 화살표 연결선 8"/>
          <p:cNvCxnSpPr/>
          <p:nvPr/>
        </p:nvCxnSpPr>
        <p:spPr>
          <a:xfrm>
            <a:off x="4932040" y="5517232"/>
            <a:ext cx="3672408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4355976" y="5733256"/>
            <a:ext cx="2304256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779912" y="6021288"/>
            <a:ext cx="2304256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427984" y="6237312"/>
            <a:ext cx="3240360" cy="0"/>
          </a:xfrm>
          <a:prstGeom prst="straightConnector1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34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500407" y="3855734"/>
            <a:ext cx="2171027" cy="2202489"/>
          </a:xfrm>
          <a:prstGeom prst="rect">
            <a:avLst/>
          </a:prstGeom>
        </p:spPr>
      </p:pic>
      <p:pic>
        <p:nvPicPr>
          <p:cNvPr id="126" name="Picture 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48488" y="3855735"/>
            <a:ext cx="2171027" cy="2202489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V="1">
            <a:off x="529432" y="2871581"/>
            <a:ext cx="8147024" cy="1646"/>
          </a:xfrm>
          <a:prstGeom prst="straightConnector1">
            <a:avLst/>
          </a:prstGeom>
          <a:ln w="22225">
            <a:prstDash val="sysDash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3" name="Rectangle 37"/>
          <p:cNvSpPr>
            <a:spLocks noChangeArrowheads="1"/>
          </p:cNvSpPr>
          <p:nvPr/>
        </p:nvSpPr>
        <p:spPr bwMode="auto">
          <a:xfrm>
            <a:off x="251520" y="720143"/>
            <a:ext cx="367240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설비 운영 방향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34275" y="1339548"/>
            <a:ext cx="8424936" cy="2087264"/>
            <a:chOff x="1295400" y="1143000"/>
            <a:chExt cx="15697200" cy="6299200"/>
          </a:xfrm>
        </p:grpSpPr>
        <p:sp>
          <p:nvSpPr>
            <p:cNvPr id="22" name="TextBox 3"/>
            <p:cNvSpPr txBox="1"/>
            <p:nvPr/>
          </p:nvSpPr>
          <p:spPr>
            <a:xfrm>
              <a:off x="1295400" y="1143000"/>
              <a:ext cx="15697200" cy="8382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99600"/>
                </a:lnSpc>
              </a:pPr>
              <a:r>
                <a:rPr lang="en-US" b="1" i="0" u="none" strike="noStrike" dirty="0">
                  <a:solidFill>
                    <a:schemeClr val="tx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AOI </a:t>
              </a:r>
              <a:r>
                <a:rPr lang="ko-KR" b="1" i="0" u="none" strike="noStrike" dirty="0" smtClean="0">
                  <a:solidFill>
                    <a:schemeClr val="tx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설비</a:t>
              </a:r>
              <a:r>
                <a:rPr lang="en-US" altLang="ko-KR" b="1" i="0" u="none" strike="noStrike" dirty="0" smtClean="0">
                  <a:solidFill>
                    <a:schemeClr val="tx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b="1" i="0" u="none" strike="noStrike" dirty="0" smtClean="0">
                  <a:solidFill>
                    <a:schemeClr val="tx2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운영 강화</a:t>
              </a:r>
              <a:endParaRPr lang="ko-KR" b="1" i="0" u="none" strike="noStrike" dirty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24" name="TextBox 5"/>
            <p:cNvSpPr txBox="1"/>
            <p:nvPr/>
          </p:nvSpPr>
          <p:spPr>
            <a:xfrm>
              <a:off x="1320800" y="2286000"/>
              <a:ext cx="15646400" cy="7239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34460"/>
                </a:lnSpc>
              </a:pPr>
              <a:r>
                <a:rPr lang="en-US" sz="1200" b="1" dirty="0" smtClean="0">
                  <a:solidFill>
                    <a:schemeClr val="tx2">
                      <a:lumMod val="75000"/>
                      <a:alpha val="90980"/>
                    </a:schemeClr>
                  </a:solidFill>
                  <a:latin typeface="+mn-ea"/>
                </a:rPr>
                <a:t>24</a:t>
              </a:r>
              <a:r>
                <a:rPr lang="ko-KR" altLang="en-US" sz="1200" b="1" dirty="0" smtClean="0">
                  <a:solidFill>
                    <a:schemeClr val="tx2">
                      <a:lumMod val="75000"/>
                      <a:alpha val="90980"/>
                    </a:schemeClr>
                  </a:solidFill>
                  <a:latin typeface="+mn-ea"/>
                </a:rPr>
                <a:t>년 모니터링 운영 체계구축 성인화 및 관리운영 향상  </a:t>
              </a:r>
              <a:r>
                <a:rPr lang="ko-KR" altLang="en-US" sz="1200" b="1" dirty="0" err="1" smtClean="0">
                  <a:solidFill>
                    <a:schemeClr val="tx2">
                      <a:lumMod val="75000"/>
                      <a:alpha val="90980"/>
                    </a:schemeClr>
                  </a:solidFill>
                  <a:latin typeface="+mn-ea"/>
                </a:rPr>
                <a:t>직행율</a:t>
              </a:r>
              <a:r>
                <a:rPr lang="ko-KR" altLang="en-US" sz="1200" b="1" dirty="0" smtClean="0">
                  <a:solidFill>
                    <a:schemeClr val="tx2">
                      <a:lumMod val="75000"/>
                      <a:alpha val="90980"/>
                    </a:schemeClr>
                  </a:solidFill>
                  <a:latin typeface="+mn-ea"/>
                </a:rPr>
                <a:t> 목표 </a:t>
              </a:r>
              <a:r>
                <a:rPr lang="en-US" altLang="ko-KR" sz="1200" b="1" dirty="0" smtClean="0">
                  <a:solidFill>
                    <a:schemeClr val="tx2">
                      <a:lumMod val="75000"/>
                      <a:alpha val="90980"/>
                    </a:schemeClr>
                  </a:solidFill>
                  <a:latin typeface="+mn-ea"/>
                </a:rPr>
                <a:t>92%</a:t>
              </a:r>
              <a:r>
                <a:rPr lang="ko-KR" altLang="en-US" sz="1200" b="1" dirty="0" smtClean="0">
                  <a:solidFill>
                    <a:schemeClr val="tx2">
                      <a:lumMod val="75000"/>
                      <a:alpha val="90980"/>
                    </a:schemeClr>
                  </a:solidFill>
                  <a:latin typeface="+mn-ea"/>
                </a:rPr>
                <a:t>↑ 미흡 부분 개선 및 달성 목적</a:t>
              </a:r>
              <a:endParaRPr lang="en-US" sz="1200" b="1" i="0" u="none" strike="noStrike" dirty="0">
                <a:solidFill>
                  <a:schemeClr val="tx2">
                    <a:lumMod val="75000"/>
                    <a:alpha val="90980"/>
                  </a:schemeClr>
                </a:solidFill>
                <a:latin typeface="+mn-ea"/>
              </a:endParaRPr>
            </a:p>
          </p:txBody>
        </p:sp>
        <p:pic>
          <p:nvPicPr>
            <p:cNvPr id="25" name="Picture 6"/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1892300" y="4025900"/>
              <a:ext cx="3416300" cy="3416300"/>
            </a:xfrm>
            <a:prstGeom prst="rect">
              <a:avLst/>
            </a:prstGeom>
          </p:spPr>
        </p:pic>
        <p:sp>
          <p:nvSpPr>
            <p:cNvPr id="26" name="TextBox 7"/>
            <p:cNvSpPr txBox="1"/>
            <p:nvPr/>
          </p:nvSpPr>
          <p:spPr>
            <a:xfrm>
              <a:off x="3307862" y="4089014"/>
              <a:ext cx="546678" cy="80010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sz="1600" b="1" i="0" u="none" strike="noStrike" spc="-200" dirty="0">
                  <a:solidFill>
                    <a:srgbClr val="08846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</a:t>
              </a:r>
            </a:p>
          </p:txBody>
        </p:sp>
        <p:sp>
          <p:nvSpPr>
            <p:cNvPr id="27" name="TextBox 8"/>
            <p:cNvSpPr txBox="1"/>
            <p:nvPr/>
          </p:nvSpPr>
          <p:spPr>
            <a:xfrm>
              <a:off x="2175031" y="5035736"/>
              <a:ext cx="2730501" cy="41909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99600"/>
                </a:lnSpc>
              </a:pPr>
              <a:r>
                <a:rPr lang="en-US" sz="1000" b="1" i="0" u="sng" strike="noStrike" dirty="0">
                  <a:solidFill>
                    <a:srgbClr val="088461"/>
                  </a:solidFill>
                  <a:latin typeface="Noto Sans CJK KR Medium"/>
                </a:rPr>
                <a:t>AOI</a:t>
              </a:r>
            </a:p>
          </p:txBody>
        </p:sp>
        <p:sp>
          <p:nvSpPr>
            <p:cNvPr id="28" name="TextBox 9"/>
            <p:cNvSpPr txBox="1"/>
            <p:nvPr/>
          </p:nvSpPr>
          <p:spPr>
            <a:xfrm>
              <a:off x="2064528" y="5691081"/>
              <a:ext cx="2997199" cy="128269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lvl="0" algn="ctr">
                <a:lnSpc>
                  <a:spcPct val="108729"/>
                </a:lnSpc>
              </a:pPr>
              <a:r>
                <a:rPr lang="ko-KR" altLang="en-US" sz="1000" dirty="0" smtClean="0">
                  <a:solidFill>
                    <a:schemeClr val="tx1">
                      <a:alpha val="90980"/>
                    </a:schemeClr>
                  </a:solidFill>
                  <a:ea typeface="Noto Sans CJK KR Regular"/>
                </a:rPr>
                <a:t>설비 </a:t>
              </a:r>
              <a:r>
                <a:rPr lang="en-US" altLang="ko-KR" sz="1000" dirty="0" smtClean="0">
                  <a:solidFill>
                    <a:schemeClr val="tx1">
                      <a:alpha val="90980"/>
                    </a:schemeClr>
                  </a:solidFill>
                  <a:ea typeface="Noto Sans CJK KR Regular"/>
                </a:rPr>
                <a:t>P/G </a:t>
              </a:r>
              <a:r>
                <a:rPr lang="ko-KR" altLang="en-US" sz="1000" dirty="0" smtClean="0">
                  <a:solidFill>
                    <a:schemeClr val="tx1">
                      <a:alpha val="90980"/>
                    </a:schemeClr>
                  </a:solidFill>
                  <a:ea typeface="Noto Sans CJK KR Regular"/>
                </a:rPr>
                <a:t>작성 </a:t>
              </a:r>
              <a:r>
                <a:rPr lang="en-US" altLang="ko-KR" sz="1000" dirty="0" smtClean="0">
                  <a:solidFill>
                    <a:schemeClr val="tx1">
                      <a:alpha val="90980"/>
                    </a:schemeClr>
                  </a:solidFill>
                  <a:ea typeface="Noto Sans CJK KR Regular"/>
                </a:rPr>
                <a:t>SKIL UP</a:t>
              </a:r>
            </a:p>
            <a:p>
              <a:pPr lvl="0" algn="ctr">
                <a:lnSpc>
                  <a:spcPct val="108729"/>
                </a:lnSpc>
              </a:pPr>
              <a:r>
                <a:rPr lang="ko-KR" altLang="en-US" sz="1000" b="0" i="0" u="none" strike="noStrike" dirty="0" smtClean="0">
                  <a:solidFill>
                    <a:schemeClr val="tx1">
                      <a:alpha val="90980"/>
                    </a:schemeClr>
                  </a:solidFill>
                  <a:ea typeface="Noto Sans CJK KR Regular"/>
                </a:rPr>
                <a:t>상반기 엔지니어 교육</a:t>
              </a:r>
              <a:r>
                <a:rPr lang="ko-KR" altLang="en-US" sz="1000" dirty="0" smtClean="0">
                  <a:solidFill>
                    <a:schemeClr val="tx1">
                      <a:alpha val="90980"/>
                    </a:schemeClr>
                  </a:solidFill>
                  <a:ea typeface="Noto Sans CJK KR Regular"/>
                </a:rPr>
                <a:t>계획</a:t>
              </a:r>
              <a:endParaRPr lang="en-US" altLang="ko-KR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endParaRPr>
            </a:p>
            <a:p>
              <a:pPr lvl="0" algn="ctr">
                <a:lnSpc>
                  <a:spcPct val="108729"/>
                </a:lnSpc>
              </a:pPr>
              <a:r>
                <a:rPr lang="ko-KR" altLang="en-US" sz="1000" b="0" i="0" u="none" strike="noStrike" dirty="0" smtClean="0">
                  <a:solidFill>
                    <a:schemeClr val="tx1">
                      <a:alpha val="90980"/>
                    </a:schemeClr>
                  </a:solidFill>
                  <a:ea typeface="Noto Sans CJK KR Regular"/>
                </a:rPr>
                <a:t>업체협력 </a:t>
              </a:r>
              <a:r>
                <a:rPr lang="en-US" altLang="ko-KR" sz="1000" b="0" i="0" u="none" strike="noStrike" dirty="0" smtClean="0">
                  <a:solidFill>
                    <a:schemeClr val="tx1">
                      <a:alpha val="90980"/>
                    </a:schemeClr>
                  </a:solidFill>
                  <a:ea typeface="Noto Sans CJK KR Regular"/>
                </a:rPr>
                <a:t>2</a:t>
              </a:r>
              <a:r>
                <a:rPr lang="ko-KR" altLang="en-US" sz="1000" b="0" i="0" u="none" strike="noStrike" dirty="0" smtClean="0">
                  <a:solidFill>
                    <a:schemeClr val="tx1">
                      <a:alpha val="90980"/>
                    </a:schemeClr>
                  </a:solidFill>
                  <a:ea typeface="Noto Sans CJK KR Regular"/>
                </a:rPr>
                <a:t>월</a:t>
              </a:r>
              <a:endParaRPr lang="ko-KR" sz="1000" b="0" i="0" u="none" strike="noStrike" dirty="0">
                <a:solidFill>
                  <a:schemeClr val="tx1">
                    <a:alpha val="90980"/>
                  </a:schemeClr>
                </a:solidFill>
                <a:ea typeface="Noto Sans CJK KR Regular"/>
              </a:endParaRPr>
            </a:p>
          </p:txBody>
        </p:sp>
        <p:pic>
          <p:nvPicPr>
            <p:cNvPr id="29" name="Picture 10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5588000" y="4025900"/>
              <a:ext cx="3416300" cy="3416300"/>
            </a:xfrm>
            <a:prstGeom prst="rect">
              <a:avLst/>
            </a:prstGeom>
          </p:spPr>
        </p:pic>
        <p:sp>
          <p:nvSpPr>
            <p:cNvPr id="30" name="TextBox 11"/>
            <p:cNvSpPr txBox="1"/>
            <p:nvPr/>
          </p:nvSpPr>
          <p:spPr>
            <a:xfrm>
              <a:off x="7124699" y="4317616"/>
              <a:ext cx="342900" cy="381001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ko-KR"/>
              </a:defPPr>
              <a:lvl1pPr lvl="0" algn="ctr">
                <a:lnSpc>
                  <a:spcPct val="99600"/>
                </a:lnSpc>
                <a:defRPr sz="1600" b="1" i="0" u="none" strike="noStrike" spc="-200">
                  <a:solidFill>
                    <a:srgbClr val="08846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</a:lstStyle>
            <a:p>
              <a:r>
                <a:rPr lang="en-US" dirty="0"/>
                <a:t>02</a:t>
              </a:r>
            </a:p>
          </p:txBody>
        </p:sp>
        <p:sp>
          <p:nvSpPr>
            <p:cNvPr id="31" name="TextBox 12"/>
            <p:cNvSpPr txBox="1"/>
            <p:nvPr/>
          </p:nvSpPr>
          <p:spPr>
            <a:xfrm>
              <a:off x="5930899" y="5115524"/>
              <a:ext cx="2730501" cy="41909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000" b="1" u="sng" dirty="0" smtClean="0">
                  <a:solidFill>
                    <a:srgbClr val="088461"/>
                  </a:solidFill>
                  <a:ea typeface="Noto Sans CJK KR Medium"/>
                </a:rPr>
                <a:t>운영관리</a:t>
              </a:r>
              <a:endParaRPr lang="ko-KR" sz="1000" b="1" i="0" u="sng" strike="noStrike" dirty="0">
                <a:solidFill>
                  <a:srgbClr val="088461"/>
                </a:solidFill>
                <a:ea typeface="Noto Sans CJK KR Medium"/>
              </a:endParaRPr>
            </a:p>
          </p:txBody>
        </p:sp>
        <p:pic>
          <p:nvPicPr>
            <p:cNvPr id="33" name="Picture 14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9251951" y="4025900"/>
              <a:ext cx="3416299" cy="3416300"/>
            </a:xfrm>
            <a:prstGeom prst="rect">
              <a:avLst/>
            </a:prstGeom>
          </p:spPr>
        </p:pic>
        <p:sp>
          <p:nvSpPr>
            <p:cNvPr id="34" name="TextBox 15"/>
            <p:cNvSpPr txBox="1"/>
            <p:nvPr/>
          </p:nvSpPr>
          <p:spPr>
            <a:xfrm>
              <a:off x="10820399" y="4336309"/>
              <a:ext cx="342900" cy="381001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ko-KR"/>
              </a:defPPr>
              <a:lvl1pPr lvl="0" algn="ctr">
                <a:lnSpc>
                  <a:spcPct val="99600"/>
                </a:lnSpc>
                <a:defRPr sz="1600" b="1" i="0" u="none" strike="noStrike" spc="-200">
                  <a:solidFill>
                    <a:srgbClr val="08846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defRPr>
              </a:lvl1pPr>
            </a:lstStyle>
            <a:p>
              <a:r>
                <a:rPr lang="en-US" dirty="0"/>
                <a:t>03</a:t>
              </a:r>
            </a:p>
          </p:txBody>
        </p:sp>
        <p:sp>
          <p:nvSpPr>
            <p:cNvPr id="35" name="TextBox 16"/>
            <p:cNvSpPr txBox="1"/>
            <p:nvPr/>
          </p:nvSpPr>
          <p:spPr>
            <a:xfrm>
              <a:off x="9626598" y="5038313"/>
              <a:ext cx="2730501" cy="419099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000" b="1" u="sng" dirty="0" smtClean="0">
                  <a:solidFill>
                    <a:srgbClr val="088461"/>
                  </a:solidFill>
                  <a:ea typeface="Noto Sans CJK KR Medium"/>
                </a:rPr>
                <a:t>분석 도구</a:t>
              </a:r>
              <a:endParaRPr lang="ko-KR" sz="1000" b="1" i="0" u="sng" strike="noStrike" dirty="0">
                <a:solidFill>
                  <a:srgbClr val="088461"/>
                </a:solidFill>
                <a:ea typeface="Noto Sans CJK KR Medium"/>
              </a:endParaRPr>
            </a:p>
          </p:txBody>
        </p:sp>
        <p:pic>
          <p:nvPicPr>
            <p:cNvPr id="37" name="Picture 1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5394"/>
                      </a14:imgEffect>
                      <a14:imgEffect>
                        <a14:saturation sat="174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979400" y="4025900"/>
              <a:ext cx="3416300" cy="3416300"/>
            </a:xfrm>
            <a:prstGeom prst="rect">
              <a:avLst/>
            </a:prstGeom>
          </p:spPr>
        </p:pic>
        <p:sp>
          <p:nvSpPr>
            <p:cNvPr id="38" name="TextBox 19"/>
            <p:cNvSpPr txBox="1"/>
            <p:nvPr/>
          </p:nvSpPr>
          <p:spPr>
            <a:xfrm>
              <a:off x="13284198" y="4247437"/>
              <a:ext cx="2806699" cy="81537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200" b="1" dirty="0" err="1" smtClean="0">
                  <a:solidFill>
                    <a:srgbClr val="08846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직행율</a:t>
              </a:r>
              <a:r>
                <a:rPr lang="ko-KR" altLang="en-US" sz="1200" b="1" dirty="0" smtClean="0">
                  <a:solidFill>
                    <a:srgbClr val="08846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향상</a:t>
              </a:r>
              <a:endParaRPr lang="ko-KR" sz="1200" b="1" i="0" u="none" strike="noStrike" dirty="0">
                <a:solidFill>
                  <a:srgbClr val="08846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366419" y="1138013"/>
            <a:ext cx="1330640" cy="307777"/>
            <a:chOff x="273205" y="807065"/>
            <a:chExt cx="1330640" cy="307777"/>
          </a:xfrm>
        </p:grpSpPr>
        <p:sp>
          <p:nvSpPr>
            <p:cNvPr id="40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1676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AOI </a:t>
              </a:r>
              <a:r>
                <a:rPr lang="ko-KR" altLang="en-US" sz="1400" b="1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직행율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273205" y="897743"/>
              <a:ext cx="163014" cy="15293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42" name="TextBox 9"/>
          <p:cNvSpPr txBox="1"/>
          <p:nvPr/>
        </p:nvSpPr>
        <p:spPr>
          <a:xfrm>
            <a:off x="2738713" y="2846572"/>
            <a:ext cx="1608644" cy="4250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00" lvl="0" indent="-228600" algn="ctr">
              <a:lnSpc>
                <a:spcPct val="108729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OVER SPEC </a:t>
            </a: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설정 개선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  <a:p>
            <a:pPr marL="228600" lvl="0" indent="-228600" algn="ctr">
              <a:lnSpc>
                <a:spcPct val="108729"/>
              </a:lnSpc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실용적 디버깅 관리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  <a:p>
            <a:pPr marL="228600" lvl="0" indent="-228600" algn="ctr">
              <a:lnSpc>
                <a:spcPct val="108729"/>
              </a:lnSpc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검증 평가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</p:txBody>
      </p:sp>
      <p:sp>
        <p:nvSpPr>
          <p:cNvPr id="81" name="TextBox 9"/>
          <p:cNvSpPr txBox="1"/>
          <p:nvPr/>
        </p:nvSpPr>
        <p:spPr>
          <a:xfrm>
            <a:off x="4737729" y="2850114"/>
            <a:ext cx="1608644" cy="42502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00" lvl="0" indent="-228600" algn="ctr">
              <a:lnSpc>
                <a:spcPct val="108729"/>
              </a:lnSpc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실시간 모니터링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  <a:p>
            <a:pPr marL="228600" lvl="0" indent="-228600" algn="ctr">
              <a:lnSpc>
                <a:spcPct val="108729"/>
              </a:lnSpc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이상징후 관리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  <a:p>
            <a:pPr marL="228600" lvl="0" indent="-228600" algn="ctr">
              <a:lnSpc>
                <a:spcPct val="108729"/>
              </a:lnSpc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검사 정확도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</p:txBody>
      </p:sp>
      <p:sp>
        <p:nvSpPr>
          <p:cNvPr id="83" name="TextBox 16"/>
          <p:cNvSpPr txBox="1"/>
          <p:nvPr/>
        </p:nvSpPr>
        <p:spPr>
          <a:xfrm>
            <a:off x="6756791" y="2630275"/>
            <a:ext cx="1465503" cy="13887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1000" b="1" i="0" u="sng" strike="noStrike" dirty="0" smtClean="0">
                <a:solidFill>
                  <a:srgbClr val="088461"/>
                </a:solidFill>
                <a:ea typeface="Noto Sans CJK KR Medium"/>
              </a:rPr>
              <a:t>기대 효과</a:t>
            </a:r>
            <a:endParaRPr lang="ko-KR" sz="1000" b="1" i="0" u="sng" strike="noStrike" dirty="0">
              <a:solidFill>
                <a:srgbClr val="088461"/>
              </a:solidFill>
              <a:ea typeface="Noto Sans CJK KR Medium"/>
            </a:endParaRPr>
          </a:p>
        </p:txBody>
      </p:sp>
      <p:sp>
        <p:nvSpPr>
          <p:cNvPr id="84" name="TextBox 6"/>
          <p:cNvSpPr txBox="1"/>
          <p:nvPr/>
        </p:nvSpPr>
        <p:spPr>
          <a:xfrm>
            <a:off x="6814203" y="2795485"/>
            <a:ext cx="1407826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1450" lvl="0" indent="-171450" algn="ctr">
              <a:lnSpc>
                <a:spcPct val="122009"/>
              </a:lnSpc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latin typeface="+mn-ea"/>
              </a:rPr>
              <a:t>처리량 증가 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latin typeface="+mn-ea"/>
            </a:endParaRPr>
          </a:p>
          <a:p>
            <a:pPr marL="171450" lvl="0" indent="-171450" algn="ctr">
              <a:lnSpc>
                <a:spcPct val="122009"/>
              </a:lnSpc>
              <a:buFont typeface="Wingdings" panose="05000000000000000000" pitchFamily="2" charset="2"/>
              <a:buChar char="v"/>
            </a:pPr>
            <a:r>
              <a:rPr lang="ko-KR" altLang="en-US" sz="1000" b="0" i="0" u="none" strike="noStrike" dirty="0" smtClean="0">
                <a:solidFill>
                  <a:schemeClr val="tx1">
                    <a:alpha val="90980"/>
                  </a:schemeClr>
                </a:solidFill>
                <a:latin typeface="+mn-ea"/>
              </a:rPr>
              <a:t>생산속도 향상</a:t>
            </a:r>
            <a:endParaRPr lang="en-US" altLang="ko-KR" sz="1000" dirty="0">
              <a:solidFill>
                <a:schemeClr val="tx1">
                  <a:alpha val="90980"/>
                </a:schemeClr>
              </a:solidFill>
              <a:latin typeface="+mn-ea"/>
            </a:endParaRPr>
          </a:p>
          <a:p>
            <a:pPr marL="171450" lvl="0" indent="-171450" algn="ctr">
              <a:lnSpc>
                <a:spcPct val="122009"/>
              </a:lnSpc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latin typeface="+mn-ea"/>
              </a:rPr>
              <a:t>검출↑ </a:t>
            </a:r>
            <a:r>
              <a:rPr lang="ko-KR" altLang="en-US" sz="1000" b="0" i="0" u="none" strike="noStrike" dirty="0" smtClean="0">
                <a:solidFill>
                  <a:schemeClr val="tx1">
                    <a:alpha val="90980"/>
                  </a:schemeClr>
                </a:solidFill>
                <a:latin typeface="+mn-ea"/>
              </a:rPr>
              <a:t>품질↑</a:t>
            </a:r>
            <a:endParaRPr lang="en-US" altLang="ko-KR" sz="1000" b="0" i="0" u="none" strike="noStrike" dirty="0" smtClean="0">
              <a:solidFill>
                <a:schemeClr val="tx1">
                  <a:alpha val="90980"/>
                </a:schemeClr>
              </a:solidFill>
              <a:latin typeface="+mn-ea"/>
            </a:endParaRPr>
          </a:p>
        </p:txBody>
      </p:sp>
      <p:pic>
        <p:nvPicPr>
          <p:cNvPr id="87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1533" y="2574289"/>
            <a:ext cx="220440" cy="220440"/>
          </a:xfrm>
          <a:prstGeom prst="rect">
            <a:avLst/>
          </a:prstGeom>
        </p:spPr>
      </p:pic>
      <p:pic>
        <p:nvPicPr>
          <p:cNvPr id="88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4819" y="2587401"/>
            <a:ext cx="291064" cy="209202"/>
          </a:xfrm>
          <a:prstGeom prst="rect">
            <a:avLst/>
          </a:prstGeom>
        </p:spPr>
      </p:pic>
      <p:pic>
        <p:nvPicPr>
          <p:cNvPr id="89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7053" y="2566389"/>
            <a:ext cx="304561" cy="234350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66876" y="2629421"/>
            <a:ext cx="322935" cy="150471"/>
          </a:xfrm>
          <a:prstGeom prst="rect">
            <a:avLst/>
          </a:prstGeom>
        </p:spPr>
      </p:pic>
      <p:grpSp>
        <p:nvGrpSpPr>
          <p:cNvPr id="92" name="그룹 91"/>
          <p:cNvGrpSpPr/>
          <p:nvPr/>
        </p:nvGrpSpPr>
        <p:grpSpPr>
          <a:xfrm>
            <a:off x="366419" y="3547957"/>
            <a:ext cx="2303343" cy="307777"/>
            <a:chOff x="273205" y="807065"/>
            <a:chExt cx="2303343" cy="307777"/>
          </a:xfrm>
        </p:grpSpPr>
        <p:sp>
          <p:nvSpPr>
            <p:cNvPr id="93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21403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MOUNT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성능 유지관리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94" name="타원 93"/>
            <p:cNvSpPr/>
            <p:nvPr/>
          </p:nvSpPr>
          <p:spPr bwMode="auto">
            <a:xfrm>
              <a:off x="273205" y="876333"/>
              <a:ext cx="163014" cy="146756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123" name="그림 1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08" y="4050156"/>
            <a:ext cx="2020258" cy="1262422"/>
          </a:xfrm>
          <a:prstGeom prst="rect">
            <a:avLst/>
          </a:prstGeom>
        </p:spPr>
      </p:pic>
      <p:graphicFrame>
        <p:nvGraphicFramePr>
          <p:cNvPr id="125" name="표 1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19509"/>
              </p:ext>
            </p:extLst>
          </p:nvPr>
        </p:nvGraphicFramePr>
        <p:xfrm>
          <a:off x="2563235" y="4184571"/>
          <a:ext cx="2016965" cy="436998"/>
        </p:xfrm>
        <a:graphic>
          <a:graphicData uri="http://schemas.openxmlformats.org/drawingml/2006/table">
            <a:tbl>
              <a:tblPr/>
              <a:tblGrid>
                <a:gridCol w="641481"/>
                <a:gridCol w="734003"/>
                <a:gridCol w="641481"/>
              </a:tblGrid>
              <a:tr h="2184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MIN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년수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MAX </a:t>
                      </a:r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년수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평균사용년수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184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7" name="TextBox 8"/>
          <p:cNvSpPr txBox="1"/>
          <p:nvPr/>
        </p:nvSpPr>
        <p:spPr>
          <a:xfrm>
            <a:off x="559786" y="3954255"/>
            <a:ext cx="1465503" cy="15144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1000" b="1" u="sng" dirty="0" smtClean="0">
                <a:solidFill>
                  <a:srgbClr val="088461"/>
                </a:solidFill>
                <a:latin typeface="Noto Sans CJK KR Medium"/>
              </a:rPr>
              <a:t>개선 목적</a:t>
            </a:r>
            <a:endParaRPr lang="en-US" sz="1000" b="1" i="0" u="sng" strike="noStrike" dirty="0">
              <a:solidFill>
                <a:srgbClr val="088461"/>
              </a:solidFill>
              <a:latin typeface="Noto Sans CJK KR Medium"/>
            </a:endParaRPr>
          </a:p>
        </p:txBody>
      </p:sp>
      <p:sp>
        <p:nvSpPr>
          <p:cNvPr id="128" name="TextBox 9"/>
          <p:cNvSpPr txBox="1"/>
          <p:nvPr/>
        </p:nvSpPr>
        <p:spPr>
          <a:xfrm>
            <a:off x="366418" y="5427411"/>
            <a:ext cx="1935166" cy="5642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00" lvl="0" indent="-228600">
              <a:lnSpc>
                <a:spcPct val="108729"/>
              </a:lnSpc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효율 지속 </a:t>
            </a:r>
            <a:r>
              <a:rPr lang="ko-KR" altLang="en-US" sz="1000" dirty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상승 </a:t>
            </a: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 </a:t>
            </a:r>
            <a:r>
              <a:rPr lang="ko-KR" altLang="en-US" sz="1000" dirty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고착화 현상</a:t>
            </a:r>
            <a:endParaRPr lang="en-US" altLang="ko-KR" sz="1000" dirty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  <a:p>
            <a:pPr marL="228600" lvl="0" indent="-228600">
              <a:lnSpc>
                <a:spcPct val="108729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PM </a:t>
            </a: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외 성능유지 개선 필요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  <a:p>
            <a:pPr marL="228600" lvl="0" indent="-228600">
              <a:lnSpc>
                <a:spcPct val="108729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91% </a:t>
            </a: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도전목표 계획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  <a:p>
            <a:pPr marL="228600" lvl="0" indent="-228600">
              <a:lnSpc>
                <a:spcPct val="108729"/>
              </a:lnSpc>
              <a:buFont typeface="+mj-lt"/>
              <a:buAutoNum type="arabicPeriod"/>
            </a:pP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  <a:p>
            <a:pPr marL="228600" lvl="0" indent="-228600">
              <a:lnSpc>
                <a:spcPct val="108729"/>
              </a:lnSpc>
              <a:buFont typeface="+mj-lt"/>
              <a:buAutoNum type="arabicPeriod"/>
            </a:pP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</p:txBody>
      </p:sp>
      <p:sp>
        <p:nvSpPr>
          <p:cNvPr id="130" name="TextBox 8"/>
          <p:cNvSpPr txBox="1"/>
          <p:nvPr/>
        </p:nvSpPr>
        <p:spPr>
          <a:xfrm>
            <a:off x="2853168" y="3954255"/>
            <a:ext cx="1465503" cy="15144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1000" b="1" i="0" u="sng" strike="noStrike" dirty="0" smtClean="0">
                <a:solidFill>
                  <a:srgbClr val="088461"/>
                </a:solidFill>
                <a:latin typeface="Noto Sans CJK KR Medium"/>
              </a:rPr>
              <a:t>원인 분석 개선점</a:t>
            </a:r>
            <a:endParaRPr lang="en-US" sz="1000" b="1" i="0" u="sng" strike="noStrike" dirty="0">
              <a:solidFill>
                <a:srgbClr val="088461"/>
              </a:solidFill>
              <a:latin typeface="Noto Sans CJK KR Medium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8345894" y="2575128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5</a:t>
            </a:r>
            <a:r>
              <a:rPr lang="ko-KR" altLang="en-US" sz="1200" dirty="0" smtClean="0">
                <a:solidFill>
                  <a:schemeClr val="accent1"/>
                </a:solidFill>
              </a:rPr>
              <a:t>월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pic>
        <p:nvPicPr>
          <p:cNvPr id="133" name="Picture 20"/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852" y="6058222"/>
            <a:ext cx="8642628" cy="436303"/>
          </a:xfrm>
          <a:prstGeom prst="rect">
            <a:avLst/>
          </a:prstGeom>
        </p:spPr>
      </p:pic>
      <p:grpSp>
        <p:nvGrpSpPr>
          <p:cNvPr id="156" name="그룹 155"/>
          <p:cNvGrpSpPr/>
          <p:nvPr/>
        </p:nvGrpSpPr>
        <p:grpSpPr>
          <a:xfrm>
            <a:off x="5253199" y="3855734"/>
            <a:ext cx="3631541" cy="2202487"/>
            <a:chOff x="5137867" y="4038652"/>
            <a:chExt cx="3631541" cy="2019569"/>
          </a:xfrm>
        </p:grpSpPr>
        <p:pic>
          <p:nvPicPr>
            <p:cNvPr id="134" name="Picture 4"/>
            <p:cNvPicPr>
              <a:picLocks noChangeAspect="1"/>
            </p:cNvPicPr>
            <p:nvPr/>
          </p:nvPicPr>
          <p:blipFill>
            <a:blip r:embed="rId13">
              <a:grayscl/>
            </a:blip>
            <a:stretch>
              <a:fillRect/>
            </a:stretch>
          </p:blipFill>
          <p:spPr>
            <a:xfrm>
              <a:off x="5148064" y="4038652"/>
              <a:ext cx="3621344" cy="627844"/>
            </a:xfrm>
            <a:prstGeom prst="rect">
              <a:avLst/>
            </a:prstGeom>
          </p:spPr>
        </p:pic>
        <p:pic>
          <p:nvPicPr>
            <p:cNvPr id="135" name="Picture 4"/>
            <p:cNvPicPr>
              <a:picLocks noChangeAspect="1"/>
            </p:cNvPicPr>
            <p:nvPr/>
          </p:nvPicPr>
          <p:blipFill>
            <a:blip r:embed="rId13">
              <a:grayscl/>
            </a:blip>
            <a:stretch>
              <a:fillRect/>
            </a:stretch>
          </p:blipFill>
          <p:spPr>
            <a:xfrm>
              <a:off x="5148064" y="4734515"/>
              <a:ext cx="3621344" cy="627844"/>
            </a:xfrm>
            <a:prstGeom prst="rect">
              <a:avLst/>
            </a:prstGeom>
          </p:spPr>
        </p:pic>
        <p:pic>
          <p:nvPicPr>
            <p:cNvPr id="136" name="Picture 4"/>
            <p:cNvPicPr>
              <a:picLocks noChangeAspect="1"/>
            </p:cNvPicPr>
            <p:nvPr/>
          </p:nvPicPr>
          <p:blipFill>
            <a:blip r:embed="rId13">
              <a:grayscl/>
            </a:blip>
            <a:stretch>
              <a:fillRect/>
            </a:stretch>
          </p:blipFill>
          <p:spPr>
            <a:xfrm>
              <a:off x="5137867" y="5430377"/>
              <a:ext cx="3621344" cy="627844"/>
            </a:xfrm>
            <a:prstGeom prst="rect">
              <a:avLst/>
            </a:prstGeom>
          </p:spPr>
        </p:pic>
      </p:grpSp>
      <p:cxnSp>
        <p:nvCxnSpPr>
          <p:cNvPr id="139" name="꺾인 연결선 138"/>
          <p:cNvCxnSpPr>
            <a:stCxn id="129" idx="3"/>
            <a:endCxn id="134" idx="1"/>
          </p:cNvCxnSpPr>
          <p:nvPr/>
        </p:nvCxnSpPr>
        <p:spPr>
          <a:xfrm flipV="1">
            <a:off x="4671434" y="4198089"/>
            <a:ext cx="591962" cy="758890"/>
          </a:xfrm>
          <a:prstGeom prst="bentConnector3">
            <a:avLst/>
          </a:prstGeom>
          <a:ln>
            <a:solidFill>
              <a:srgbClr val="00B05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129" idx="3"/>
            <a:endCxn id="135" idx="1"/>
          </p:cNvCxnSpPr>
          <p:nvPr/>
        </p:nvCxnSpPr>
        <p:spPr>
          <a:xfrm flipV="1">
            <a:off x="4671434" y="4956978"/>
            <a:ext cx="591962" cy="1"/>
          </a:xfrm>
          <a:prstGeom prst="bentConnector3">
            <a:avLst/>
          </a:prstGeom>
          <a:ln>
            <a:solidFill>
              <a:srgbClr val="00B05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129" idx="3"/>
            <a:endCxn id="136" idx="1"/>
          </p:cNvCxnSpPr>
          <p:nvPr/>
        </p:nvCxnSpPr>
        <p:spPr>
          <a:xfrm>
            <a:off x="4671434" y="4956979"/>
            <a:ext cx="581765" cy="758887"/>
          </a:xfrm>
          <a:prstGeom prst="bentConnector3">
            <a:avLst/>
          </a:prstGeom>
          <a:ln>
            <a:solidFill>
              <a:srgbClr val="00B050"/>
            </a:solidFill>
            <a:prstDash val="dash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9"/>
          <p:cNvSpPr txBox="1"/>
          <p:nvPr/>
        </p:nvSpPr>
        <p:spPr>
          <a:xfrm>
            <a:off x="2605726" y="4689404"/>
            <a:ext cx="1863602" cy="255346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1450" lvl="0" indent="-171450" algn="ctr">
              <a:lnSpc>
                <a:spcPct val="108729"/>
              </a:lnSpc>
              <a:buFont typeface="Wingdings" panose="05000000000000000000" pitchFamily="2" charset="2"/>
              <a:buChar char="Ø"/>
            </a:pP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노후화 부분 저하요인 발생 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</p:txBody>
      </p:sp>
      <p:sp>
        <p:nvSpPr>
          <p:cNvPr id="147" name="TextBox 9"/>
          <p:cNvSpPr txBox="1"/>
          <p:nvPr/>
        </p:nvSpPr>
        <p:spPr>
          <a:xfrm>
            <a:off x="2610701" y="4978011"/>
            <a:ext cx="1935166" cy="5642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00" lvl="0" indent="-228600">
              <a:lnSpc>
                <a:spcPct val="108729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HEAD </a:t>
            </a: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정밀도 각도 미세 편차</a:t>
            </a:r>
            <a:endParaRPr lang="en-US" altLang="ko-KR" sz="1000" dirty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  <a:p>
            <a:pPr marL="228600" lvl="0" indent="-228600">
              <a:lnSpc>
                <a:spcPct val="108729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Ejector A’SSY VACUUM </a:t>
            </a: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저하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  <a:p>
            <a:pPr marL="228600" lvl="0" indent="-228600">
              <a:lnSpc>
                <a:spcPct val="108729"/>
              </a:lnSpc>
              <a:buFont typeface="+mj-lt"/>
              <a:buAutoNum type="arabicPeriod"/>
            </a:pPr>
            <a:r>
              <a:rPr lang="en-US" altLang="ko-KR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LM GUIDE &amp; MOTOR Z</a:t>
            </a:r>
            <a:r>
              <a:rPr lang="ko-KR" altLang="en-US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축</a:t>
            </a:r>
            <a:r>
              <a:rPr lang="en-US" altLang="ko-KR" sz="1000" dirty="0" smtClean="0">
                <a:solidFill>
                  <a:schemeClr val="tx1">
                    <a:alpha val="90980"/>
                  </a:schemeClr>
                </a:solidFill>
                <a:ea typeface="Noto Sans CJK KR Regular"/>
              </a:rPr>
              <a:t> </a:t>
            </a:r>
          </a:p>
          <a:p>
            <a:pPr marL="228600" lvl="0" indent="-228600">
              <a:lnSpc>
                <a:spcPct val="108729"/>
              </a:lnSpc>
              <a:buFont typeface="+mj-lt"/>
              <a:buAutoNum type="arabicPeriod"/>
            </a:pP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  <a:p>
            <a:pPr marL="228600" lvl="0" indent="-228600">
              <a:lnSpc>
                <a:spcPct val="108729"/>
              </a:lnSpc>
              <a:buFont typeface="+mj-lt"/>
              <a:buAutoNum type="arabicPeriod"/>
            </a:pP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2541181" y="5550390"/>
            <a:ext cx="20459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900" dirty="0" smtClean="0">
                <a:solidFill>
                  <a:srgbClr val="FF0000"/>
                </a:solidFill>
                <a:latin typeface="+mj-ea"/>
                <a:ea typeface="+mj-ea"/>
              </a:rPr>
              <a:t>고장 </a:t>
            </a:r>
            <a:r>
              <a:rPr lang="en-US" altLang="ko-KR" sz="900" dirty="0" smtClean="0">
                <a:solidFill>
                  <a:srgbClr val="FF0000"/>
                </a:solidFill>
                <a:latin typeface="+mj-ea"/>
                <a:ea typeface="+mj-ea"/>
              </a:rPr>
              <a:t>X /SPEC </a:t>
            </a:r>
            <a:r>
              <a:rPr lang="ko-KR" altLang="en-US" sz="900" dirty="0" smtClean="0">
                <a:solidFill>
                  <a:srgbClr val="FF0000"/>
                </a:solidFill>
                <a:latin typeface="+mj-ea"/>
                <a:ea typeface="+mj-ea"/>
              </a:rPr>
              <a:t>운영측면 </a:t>
            </a:r>
            <a:r>
              <a:rPr lang="en-US" altLang="ko-KR" sz="900" dirty="0" smtClean="0">
                <a:solidFill>
                  <a:srgbClr val="FF0000"/>
                </a:solidFill>
                <a:latin typeface="+mj-ea"/>
                <a:ea typeface="+mj-ea"/>
              </a:rPr>
              <a:t>MIN </a:t>
            </a:r>
            <a:r>
              <a:rPr lang="ko-KR" altLang="en-US" sz="900" dirty="0" smtClean="0">
                <a:solidFill>
                  <a:srgbClr val="FF0000"/>
                </a:solidFill>
                <a:latin typeface="+mj-ea"/>
                <a:ea typeface="+mj-ea"/>
              </a:rPr>
              <a:t>수치에 성능 저하 현상 및 고장 </a:t>
            </a:r>
            <a:endParaRPr lang="en-US" altLang="ko-KR" sz="9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en-US" altLang="ko-KR" sz="9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ko-KR" sz="900" dirty="0" smtClean="0">
                <a:solidFill>
                  <a:srgbClr val="FF0000"/>
                </a:solidFill>
                <a:latin typeface="+mj-ea"/>
                <a:ea typeface="+mj-ea"/>
              </a:rPr>
              <a:t>   </a:t>
            </a:r>
            <a:r>
              <a:rPr lang="ko-KR" altLang="en-US" sz="900" dirty="0" err="1" smtClean="0">
                <a:solidFill>
                  <a:srgbClr val="FF0000"/>
                </a:solidFill>
                <a:latin typeface="+mj-ea"/>
                <a:ea typeface="+mj-ea"/>
              </a:rPr>
              <a:t>예방성</a:t>
            </a:r>
            <a:r>
              <a:rPr lang="ko-KR" altLang="en-US" sz="900" dirty="0" smtClean="0">
                <a:solidFill>
                  <a:srgbClr val="FF0000"/>
                </a:solidFill>
                <a:latin typeface="+mj-ea"/>
                <a:ea typeface="+mj-ea"/>
              </a:rPr>
              <a:t> 개선목적</a:t>
            </a:r>
            <a:endParaRPr lang="ko-KR" altLang="en-US" sz="9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pic>
        <p:nvPicPr>
          <p:cNvPr id="149" name="그림 1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1638" y="3908634"/>
            <a:ext cx="878059" cy="5617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</p:pic>
      <p:sp>
        <p:nvSpPr>
          <p:cNvPr id="151" name="TextBox 7"/>
          <p:cNvSpPr txBox="1"/>
          <p:nvPr/>
        </p:nvSpPr>
        <p:spPr>
          <a:xfrm>
            <a:off x="5273044" y="4053524"/>
            <a:ext cx="293411" cy="28912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600" b="1" i="0" u="none" strike="noStrike" spc="-200" dirty="0">
                <a:solidFill>
                  <a:srgbClr val="08846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</a:p>
        </p:txBody>
      </p:sp>
      <p:sp>
        <p:nvSpPr>
          <p:cNvPr id="152" name="TextBox 11"/>
          <p:cNvSpPr txBox="1"/>
          <p:nvPr/>
        </p:nvSpPr>
        <p:spPr>
          <a:xfrm>
            <a:off x="5327730" y="4900526"/>
            <a:ext cx="184040" cy="13768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ko-KR"/>
            </a:defPPr>
            <a:lvl1pPr lvl="0" algn="ctr">
              <a:lnSpc>
                <a:spcPct val="99600"/>
              </a:lnSpc>
              <a:defRPr sz="1600" b="1" i="0" u="none" strike="noStrike" spc="-200">
                <a:solidFill>
                  <a:srgbClr val="08846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dirty="0"/>
              <a:t>02</a:t>
            </a:r>
          </a:p>
        </p:txBody>
      </p:sp>
      <p:sp>
        <p:nvSpPr>
          <p:cNvPr id="153" name="TextBox 15"/>
          <p:cNvSpPr txBox="1"/>
          <p:nvPr/>
        </p:nvSpPr>
        <p:spPr>
          <a:xfrm>
            <a:off x="5327730" y="5640459"/>
            <a:ext cx="184040" cy="13768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ko-KR"/>
            </a:defPPr>
            <a:lvl1pPr lvl="0" algn="ctr">
              <a:lnSpc>
                <a:spcPct val="99600"/>
              </a:lnSpc>
              <a:defRPr sz="1600" b="1" i="0" u="none" strike="noStrike" spc="-200">
                <a:solidFill>
                  <a:srgbClr val="08846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en-US" dirty="0"/>
              <a:t>03</a:t>
            </a:r>
          </a:p>
        </p:txBody>
      </p:sp>
      <p:sp>
        <p:nvSpPr>
          <p:cNvPr id="154" name="TextBox 9"/>
          <p:cNvSpPr txBox="1"/>
          <p:nvPr/>
        </p:nvSpPr>
        <p:spPr>
          <a:xfrm>
            <a:off x="6600417" y="3963716"/>
            <a:ext cx="2348657" cy="4635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1450" lvl="0" indent="-171450">
              <a:lnSpc>
                <a:spcPct val="108729"/>
              </a:lnSpc>
              <a:buFont typeface="Wingdings" panose="05000000000000000000" pitchFamily="2" charset="2"/>
              <a:buChar char="Ø"/>
            </a:pPr>
            <a:r>
              <a:rPr lang="en-US" altLang="ko-KR" sz="1000" dirty="0">
                <a:solidFill>
                  <a:srgbClr val="0D0D0D"/>
                </a:solidFill>
                <a:latin typeface="맑은 고딕" panose="020B0503020000020004" pitchFamily="50" charset="-127"/>
              </a:rPr>
              <a:t>Calibration </a:t>
            </a: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</a:rPr>
              <a:t>정비 각도보정 정비</a:t>
            </a:r>
            <a:endParaRPr lang="en-US" altLang="ko-KR" sz="1000" dirty="0" smtClean="0">
              <a:solidFill>
                <a:srgbClr val="0D0D0D"/>
              </a:solidFill>
              <a:latin typeface="맑은 고딕" panose="020B0503020000020004" pitchFamily="50" charset="-127"/>
            </a:endParaRPr>
          </a:p>
          <a:p>
            <a:pPr marL="171450" lvl="0" indent="-171450">
              <a:lnSpc>
                <a:spcPct val="108729"/>
              </a:lnSpc>
              <a:buFont typeface="Wingdings" panose="05000000000000000000" pitchFamily="2" charset="2"/>
              <a:buChar char="Ø"/>
            </a:pPr>
            <a:r>
              <a:rPr lang="en-US" altLang="ko-KR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HEAD SHEFT ASSY </a:t>
            </a: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교체항목 선정</a:t>
            </a:r>
            <a:endParaRPr lang="en-US" altLang="ko-KR" sz="1000" dirty="0" smtClean="0">
              <a:solidFill>
                <a:srgbClr val="0D0D0D"/>
              </a:solidFill>
              <a:latin typeface="맑은 고딕" panose="020B0503020000020004" pitchFamily="50" charset="-127"/>
              <a:ea typeface="Noto Sans CJK KR Regular"/>
            </a:endParaRPr>
          </a:p>
          <a:p>
            <a:pPr marL="171450" lvl="0" indent="-171450">
              <a:lnSpc>
                <a:spcPct val="108729"/>
              </a:lnSpc>
              <a:buFont typeface="Wingdings" panose="05000000000000000000" pitchFamily="2" charset="2"/>
              <a:buChar char="Ø"/>
            </a:pPr>
            <a:r>
              <a:rPr lang="en-US" altLang="ko-KR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JIG </a:t>
            </a: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교체 후</a:t>
            </a:r>
            <a:r>
              <a:rPr lang="en-US" altLang="ko-KR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 </a:t>
            </a: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정밀조정 재정비 계획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</p:txBody>
      </p:sp>
      <p:sp>
        <p:nvSpPr>
          <p:cNvPr id="157" name="TextBox 9"/>
          <p:cNvSpPr txBox="1"/>
          <p:nvPr/>
        </p:nvSpPr>
        <p:spPr>
          <a:xfrm>
            <a:off x="6842461" y="4720328"/>
            <a:ext cx="2106613" cy="46352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1450" lvl="0" indent="-171450">
              <a:lnSpc>
                <a:spcPct val="108729"/>
              </a:lnSpc>
              <a:buFont typeface="Wingdings" panose="05000000000000000000" pitchFamily="2" charset="2"/>
              <a:buChar char="Ø"/>
            </a:pPr>
            <a:r>
              <a:rPr lang="ko-KR" altLang="en-US" sz="1000" dirty="0" err="1" smtClean="0">
                <a:solidFill>
                  <a:srgbClr val="0D0D0D"/>
                </a:solidFill>
                <a:latin typeface="맑은 고딕" panose="020B0503020000020004" pitchFamily="50" charset="-127"/>
              </a:rPr>
              <a:t>공압부</a:t>
            </a: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srgbClr val="0D0D0D"/>
                </a:solidFill>
                <a:latin typeface="맑은 고딕" panose="020B0503020000020004" pitchFamily="50" charset="-127"/>
              </a:rPr>
              <a:t>VACUUM MIN </a:t>
            </a: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</a:rPr>
              <a:t>수치관리</a:t>
            </a:r>
            <a:endParaRPr lang="en-US" altLang="ko-KR" sz="1000" dirty="0" smtClean="0">
              <a:solidFill>
                <a:srgbClr val="0D0D0D"/>
              </a:solidFill>
              <a:latin typeface="맑은 고딕" panose="020B0503020000020004" pitchFamily="50" charset="-127"/>
            </a:endParaRPr>
          </a:p>
          <a:p>
            <a:pPr marL="171450" lvl="0" indent="-171450">
              <a:lnSpc>
                <a:spcPct val="108729"/>
              </a:lnSpc>
              <a:buFont typeface="Wingdings" panose="05000000000000000000" pitchFamily="2" charset="2"/>
              <a:buChar char="Ø"/>
            </a:pPr>
            <a:r>
              <a:rPr lang="ko-KR" altLang="en-US" sz="1000" dirty="0" err="1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벨브</a:t>
            </a:r>
            <a:r>
              <a:rPr lang="en-US" altLang="ko-KR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/</a:t>
            </a: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비트</a:t>
            </a:r>
            <a:r>
              <a:rPr lang="en-US" altLang="ko-KR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/AIR </a:t>
            </a: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캡 점검활동</a:t>
            </a:r>
            <a:endParaRPr lang="en-US" altLang="ko-KR" sz="1000" dirty="0" smtClean="0">
              <a:solidFill>
                <a:srgbClr val="0D0D0D"/>
              </a:solidFill>
              <a:latin typeface="맑은 고딕" panose="020B0503020000020004" pitchFamily="50" charset="-127"/>
              <a:ea typeface="Noto Sans CJK KR Regular"/>
            </a:endParaRPr>
          </a:p>
          <a:p>
            <a:pPr marL="171450" lvl="0" indent="-171450">
              <a:lnSpc>
                <a:spcPct val="108729"/>
              </a:lnSpc>
              <a:buFont typeface="Wingdings" panose="05000000000000000000" pitchFamily="2" charset="2"/>
              <a:buChar char="Ø"/>
            </a:pPr>
            <a:r>
              <a:rPr lang="en-US" altLang="ko-KR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Ejector ASSY </a:t>
            </a: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확보 </a:t>
            </a:r>
            <a:r>
              <a:rPr lang="en-US" altLang="ko-KR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Rotation </a:t>
            </a: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  <a:ea typeface="Noto Sans CJK KR Regular"/>
              </a:rPr>
              <a:t>운영</a:t>
            </a:r>
            <a:endParaRPr lang="en-US" altLang="ko-KR" sz="1000" dirty="0" smtClean="0">
              <a:solidFill>
                <a:schemeClr val="tx1">
                  <a:alpha val="90980"/>
                </a:schemeClr>
              </a:solidFill>
              <a:ea typeface="Noto Sans CJK KR Regular"/>
            </a:endParaRPr>
          </a:p>
        </p:txBody>
      </p:sp>
      <p:pic>
        <p:nvPicPr>
          <p:cNvPr id="158" name="그림 15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5930" y="4646786"/>
            <a:ext cx="1150438" cy="611960"/>
          </a:xfrm>
          <a:prstGeom prst="rect">
            <a:avLst/>
          </a:prstGeom>
        </p:spPr>
      </p:pic>
      <p:sp>
        <p:nvSpPr>
          <p:cNvPr id="162" name="TextBox 9"/>
          <p:cNvSpPr txBox="1"/>
          <p:nvPr/>
        </p:nvSpPr>
        <p:spPr>
          <a:xfrm>
            <a:off x="5614347" y="5839406"/>
            <a:ext cx="3347257" cy="2450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1450" lvl="0" indent="-171450">
              <a:lnSpc>
                <a:spcPct val="108729"/>
              </a:lnSpc>
              <a:buFont typeface="Wingdings" panose="05000000000000000000" pitchFamily="2" charset="2"/>
              <a:buChar char="Ø"/>
            </a:pP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</a:rPr>
              <a:t>이동 축 미세 진동</a:t>
            </a:r>
            <a:r>
              <a:rPr lang="en-US" altLang="ko-KR" sz="1000" dirty="0" smtClean="0">
                <a:solidFill>
                  <a:srgbClr val="0D0D0D"/>
                </a:solidFill>
                <a:latin typeface="맑은 고딕" panose="020B0503020000020004" pitchFamily="50" charset="-127"/>
              </a:rPr>
              <a:t>&amp;</a:t>
            </a:r>
            <a:r>
              <a:rPr lang="ko-KR" altLang="en-US" sz="1000" dirty="0" smtClean="0">
                <a:solidFill>
                  <a:srgbClr val="0D0D0D"/>
                </a:solidFill>
                <a:latin typeface="맑은 고딕" panose="020B0503020000020004" pitchFamily="50" charset="-127"/>
              </a:rPr>
              <a:t>소음 발생 대상 선정 복원활동</a:t>
            </a:r>
            <a:endParaRPr lang="en-US" altLang="ko-KR" sz="1000" dirty="0" smtClean="0">
              <a:solidFill>
                <a:srgbClr val="0D0D0D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334275" y="6181468"/>
            <a:ext cx="1362204" cy="271453"/>
          </a:xfrm>
          <a:prstGeom prst="rect">
            <a:avLst/>
          </a:prstGeom>
          <a:noFill/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기대 효과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직사각형 163"/>
          <p:cNvSpPr/>
          <p:nvPr/>
        </p:nvSpPr>
        <p:spPr>
          <a:xfrm>
            <a:off x="1933044" y="6080822"/>
            <a:ext cx="634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MOUNT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정밀도 향상 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품질 안정화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200" b="1" dirty="0" err="1" smtClean="0">
                <a:solidFill>
                  <a:schemeClr val="tx2"/>
                </a:solidFill>
                <a:latin typeface="+mj-ea"/>
                <a:ea typeface="+mj-ea"/>
              </a:rPr>
              <a:t>흡장착율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 및 순간유실 개선 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설비 고장 예방     </a:t>
            </a:r>
            <a:endParaRPr lang="en-US" altLang="ko-KR" sz="1200" b="1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graphicFrame>
        <p:nvGraphicFramePr>
          <p:cNvPr id="166" name="표 1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43269"/>
              </p:ext>
            </p:extLst>
          </p:nvPr>
        </p:nvGraphicFramePr>
        <p:xfrm>
          <a:off x="5630534" y="5414263"/>
          <a:ext cx="3128679" cy="396502"/>
        </p:xfrm>
        <a:graphic>
          <a:graphicData uri="http://schemas.openxmlformats.org/drawingml/2006/table">
            <a:tbl>
              <a:tblPr/>
              <a:tblGrid>
                <a:gridCol w="762268"/>
                <a:gridCol w="752620"/>
                <a:gridCol w="861171"/>
                <a:gridCol w="752620"/>
              </a:tblGrid>
              <a:tr h="2379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 대상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평균사용년수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5860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H,J-LINE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C,F-LINE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8" name="TextBox 8"/>
          <p:cNvSpPr txBox="1"/>
          <p:nvPr/>
        </p:nvSpPr>
        <p:spPr>
          <a:xfrm rot="16200000">
            <a:off x="4148733" y="4893010"/>
            <a:ext cx="1465503" cy="151448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1100" b="1" u="sng" dirty="0" smtClean="0">
                <a:solidFill>
                  <a:srgbClr val="088461"/>
                </a:solidFill>
                <a:latin typeface="Noto Sans CJK KR Medium"/>
              </a:rPr>
              <a:t>과제 계획</a:t>
            </a:r>
            <a:endParaRPr lang="en-US" sz="1100" b="1" i="0" u="sng" strike="noStrike" dirty="0">
              <a:solidFill>
                <a:srgbClr val="088461"/>
              </a:solidFill>
              <a:latin typeface="Noto Sans CJK K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3415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3" name="Rectangle 37"/>
          <p:cNvSpPr>
            <a:spLocks noChangeArrowheads="1"/>
          </p:cNvSpPr>
          <p:nvPr/>
        </p:nvSpPr>
        <p:spPr bwMode="auto">
          <a:xfrm>
            <a:off x="251520" y="720143"/>
            <a:ext cx="367240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설비 운영 방향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66419" y="1138013"/>
            <a:ext cx="3077785" cy="307777"/>
            <a:chOff x="273205" y="807065"/>
            <a:chExt cx="3077785" cy="307777"/>
          </a:xfrm>
        </p:grpSpPr>
        <p:sp>
          <p:nvSpPr>
            <p:cNvPr id="40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29147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PART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교체주기 예측 자동화 개선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273205" y="897743"/>
              <a:ext cx="163014" cy="15293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234858" y="1890973"/>
            <a:ext cx="8712968" cy="4216983"/>
            <a:chOff x="838200" y="2436767"/>
            <a:chExt cx="16611600" cy="7113633"/>
          </a:xfrm>
        </p:grpSpPr>
        <p:pic>
          <p:nvPicPr>
            <p:cNvPr id="103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844800"/>
              <a:ext cx="16611600" cy="6705600"/>
            </a:xfrm>
            <a:prstGeom prst="rect">
              <a:avLst/>
            </a:prstGeom>
          </p:spPr>
        </p:pic>
        <p:pic>
          <p:nvPicPr>
            <p:cNvPr id="104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5676900"/>
              <a:ext cx="4178300" cy="3873500"/>
            </a:xfrm>
            <a:prstGeom prst="rect">
              <a:avLst/>
            </a:prstGeom>
          </p:spPr>
        </p:pic>
        <p:pic>
          <p:nvPicPr>
            <p:cNvPr id="105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1100" y="5676900"/>
              <a:ext cx="4178300" cy="3873500"/>
            </a:xfrm>
            <a:prstGeom prst="rect">
              <a:avLst/>
            </a:prstGeom>
          </p:spPr>
        </p:pic>
        <p:pic>
          <p:nvPicPr>
            <p:cNvPr id="106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8600" y="5676900"/>
              <a:ext cx="4178300" cy="3873500"/>
            </a:xfrm>
            <a:prstGeom prst="rect">
              <a:avLst/>
            </a:prstGeom>
          </p:spPr>
        </p:pic>
        <p:pic>
          <p:nvPicPr>
            <p:cNvPr id="107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71500" y="5676900"/>
              <a:ext cx="4178300" cy="3873500"/>
            </a:xfrm>
            <a:prstGeom prst="rect">
              <a:avLst/>
            </a:prstGeom>
          </p:spPr>
        </p:pic>
        <p:pic>
          <p:nvPicPr>
            <p:cNvPr id="108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6300" y="5994400"/>
              <a:ext cx="1739900" cy="762000"/>
            </a:xfrm>
            <a:prstGeom prst="rect">
              <a:avLst/>
            </a:prstGeom>
          </p:spPr>
        </p:pic>
        <p:pic>
          <p:nvPicPr>
            <p:cNvPr id="109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3100" y="6184900"/>
              <a:ext cx="1079500" cy="381000"/>
            </a:xfrm>
            <a:prstGeom prst="rect">
              <a:avLst/>
            </a:prstGeom>
          </p:spPr>
        </p:pic>
        <p:pic>
          <p:nvPicPr>
            <p:cNvPr id="110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0600" y="6184900"/>
              <a:ext cx="1079500" cy="381000"/>
            </a:xfrm>
            <a:prstGeom prst="rect">
              <a:avLst/>
            </a:prstGeom>
          </p:spPr>
        </p:pic>
        <p:pic>
          <p:nvPicPr>
            <p:cNvPr id="111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750800" y="6184900"/>
              <a:ext cx="1079500" cy="381000"/>
            </a:xfrm>
            <a:prstGeom prst="rect">
              <a:avLst/>
            </a:prstGeom>
          </p:spPr>
        </p:pic>
        <p:pic>
          <p:nvPicPr>
            <p:cNvPr id="112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5700" y="5969000"/>
              <a:ext cx="1739900" cy="762000"/>
            </a:xfrm>
            <a:prstGeom prst="rect">
              <a:avLst/>
            </a:prstGeom>
          </p:spPr>
        </p:pic>
        <p:pic>
          <p:nvPicPr>
            <p:cNvPr id="113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37800" y="5969000"/>
              <a:ext cx="1739900" cy="762000"/>
            </a:xfrm>
            <a:prstGeom prst="rect">
              <a:avLst/>
            </a:prstGeom>
          </p:spPr>
        </p:pic>
        <p:pic>
          <p:nvPicPr>
            <p:cNvPr id="114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90700" y="5969000"/>
              <a:ext cx="1739900" cy="762000"/>
            </a:xfrm>
            <a:prstGeom prst="rect">
              <a:avLst/>
            </a:prstGeom>
          </p:spPr>
        </p:pic>
        <p:sp>
          <p:nvSpPr>
            <p:cNvPr id="115" name="TextBox 16"/>
            <p:cNvSpPr txBox="1"/>
            <p:nvPr/>
          </p:nvSpPr>
          <p:spPr>
            <a:xfrm>
              <a:off x="1102574" y="2436767"/>
              <a:ext cx="5165512" cy="44225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 latinLnBrk="0">
                <a:lnSpc>
                  <a:spcPct val="137780"/>
                </a:lnSpc>
              </a:pPr>
              <a:r>
                <a:rPr lang="ko-KR" altLang="en-US" sz="1100" b="1" dirty="0" smtClean="0">
                  <a:solidFill>
                    <a:schemeClr val="tx2"/>
                  </a:solidFill>
                  <a:latin typeface="+mn-ea"/>
                </a:rPr>
                <a:t>□ 현재 관리의 문제점 파악 및 개선 </a:t>
              </a:r>
              <a:r>
                <a:rPr lang="en-US" altLang="ko-KR" sz="1100" b="1" dirty="0" smtClean="0">
                  <a:solidFill>
                    <a:schemeClr val="tx2"/>
                  </a:solidFill>
                  <a:latin typeface="+mn-ea"/>
                </a:rPr>
                <a:t>PLAN</a:t>
              </a:r>
              <a:endParaRPr lang="ko-KR" altLang="en-US" sz="1100" b="1" dirty="0">
                <a:solidFill>
                  <a:schemeClr val="tx2"/>
                </a:solidFill>
                <a:latin typeface="+mn-ea"/>
              </a:endParaRPr>
            </a:p>
          </p:txBody>
        </p:sp>
        <p:sp>
          <p:nvSpPr>
            <p:cNvPr id="116" name="TextBox 17"/>
            <p:cNvSpPr txBox="1"/>
            <p:nvPr/>
          </p:nvSpPr>
          <p:spPr>
            <a:xfrm>
              <a:off x="1092198" y="6653073"/>
              <a:ext cx="3670300" cy="5461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 latinLnBrk="0">
                <a:lnSpc>
                  <a:spcPct val="116199"/>
                </a:lnSpc>
              </a:pPr>
              <a:r>
                <a:rPr lang="en-US" altLang="ko-KR" sz="1100" b="1" dirty="0" smtClean="0">
                  <a:solidFill>
                    <a:srgbClr val="365BC5"/>
                  </a:solidFill>
                  <a:latin typeface="+mn-ea"/>
                </a:rPr>
                <a:t>PROCESS </a:t>
              </a:r>
              <a:r>
                <a:rPr lang="ko-KR" altLang="en-US" sz="1100" b="1" dirty="0" smtClean="0">
                  <a:solidFill>
                    <a:srgbClr val="365BC5"/>
                  </a:solidFill>
                  <a:latin typeface="+mn-ea"/>
                </a:rPr>
                <a:t>교육</a:t>
              </a:r>
              <a:endParaRPr lang="ko-KR" altLang="en-US" sz="1100" b="1" dirty="0">
                <a:solidFill>
                  <a:srgbClr val="365BC5"/>
                </a:solidFill>
                <a:latin typeface="+mn-ea"/>
              </a:endParaRPr>
            </a:p>
          </p:txBody>
        </p:sp>
        <p:sp>
          <p:nvSpPr>
            <p:cNvPr id="118" name="TextBox 19"/>
            <p:cNvSpPr txBox="1"/>
            <p:nvPr/>
          </p:nvSpPr>
          <p:spPr>
            <a:xfrm>
              <a:off x="2362200" y="5969000"/>
              <a:ext cx="11557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37780"/>
                </a:lnSpc>
              </a:pPr>
              <a:r>
                <a:rPr lang="en-US" sz="1100">
                  <a:solidFill>
                    <a:srgbClr val="F5F8FF"/>
                  </a:solidFill>
                  <a:latin typeface="+mn-ea"/>
                </a:rPr>
                <a:t>Step 1</a:t>
              </a:r>
            </a:p>
          </p:txBody>
        </p:sp>
        <p:sp>
          <p:nvSpPr>
            <p:cNvPr id="122" name="TextBox 23"/>
            <p:cNvSpPr txBox="1"/>
            <p:nvPr/>
          </p:nvSpPr>
          <p:spPr>
            <a:xfrm>
              <a:off x="6451600" y="5956300"/>
              <a:ext cx="11557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37780"/>
                </a:lnSpc>
              </a:pPr>
              <a:r>
                <a:rPr lang="en-US" sz="1100">
                  <a:solidFill>
                    <a:srgbClr val="F5F8FF"/>
                  </a:solidFill>
                  <a:latin typeface="+mn-ea"/>
                </a:rPr>
                <a:t>Step 2</a:t>
              </a:r>
            </a:p>
          </p:txBody>
        </p:sp>
        <p:sp>
          <p:nvSpPr>
            <p:cNvPr id="124" name="TextBox 24"/>
            <p:cNvSpPr txBox="1"/>
            <p:nvPr/>
          </p:nvSpPr>
          <p:spPr>
            <a:xfrm>
              <a:off x="10553700" y="5956300"/>
              <a:ext cx="11557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37780"/>
                </a:lnSpc>
              </a:pPr>
              <a:r>
                <a:rPr lang="en-US" sz="1100">
                  <a:solidFill>
                    <a:srgbClr val="F5F8FF"/>
                  </a:solidFill>
                  <a:latin typeface="+mn-ea"/>
                </a:rPr>
                <a:t>Step 3</a:t>
              </a:r>
            </a:p>
          </p:txBody>
        </p:sp>
        <p:sp>
          <p:nvSpPr>
            <p:cNvPr id="132" name="TextBox 25"/>
            <p:cNvSpPr txBox="1"/>
            <p:nvPr/>
          </p:nvSpPr>
          <p:spPr>
            <a:xfrm>
              <a:off x="14706600" y="5956300"/>
              <a:ext cx="1155700" cy="6858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 latinLnBrk="0">
                <a:lnSpc>
                  <a:spcPct val="137780"/>
                </a:lnSpc>
              </a:pPr>
              <a:r>
                <a:rPr lang="en-US" sz="1100">
                  <a:solidFill>
                    <a:srgbClr val="F5F8FF"/>
                  </a:solidFill>
                  <a:latin typeface="+mn-ea"/>
                </a:rPr>
                <a:t>Step 4</a:t>
              </a:r>
            </a:p>
          </p:txBody>
        </p:sp>
      </p:grpSp>
      <p:pic>
        <p:nvPicPr>
          <p:cNvPr id="14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972" y="1453319"/>
            <a:ext cx="8703853" cy="400575"/>
          </a:xfrm>
          <a:prstGeom prst="rect">
            <a:avLst/>
          </a:prstGeom>
        </p:spPr>
      </p:pic>
      <p:sp>
        <p:nvSpPr>
          <p:cNvPr id="150" name="TextBox 30"/>
          <p:cNvSpPr txBox="1"/>
          <p:nvPr/>
        </p:nvSpPr>
        <p:spPr>
          <a:xfrm>
            <a:off x="433657" y="1507982"/>
            <a:ext cx="8398795" cy="28301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atinLnBrk="0">
              <a:lnSpc>
                <a:spcPct val="116199"/>
              </a:lnSpc>
            </a:pPr>
            <a:r>
              <a:rPr lang="ko-KR" altLang="en-US" sz="16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■ 개선 목적 </a:t>
            </a:r>
            <a:r>
              <a:rPr lang="en-US" altLang="ko-KR" sz="16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16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설비 유지보수의 핵심 요소로 </a:t>
            </a:r>
            <a:r>
              <a:rPr lang="en-US" altLang="ko-KR" sz="16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 </a:t>
            </a:r>
            <a:r>
              <a:rPr lang="ko-KR" altLang="en-US" sz="16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 시각화 관리 개선</a:t>
            </a:r>
            <a:r>
              <a:rPr lang="en-US" altLang="ko-KR" sz="1600" dirty="0" smtClean="0">
                <a:solidFill>
                  <a:srgbClr val="365BC5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endParaRPr lang="ko-KR" altLang="en-US" sz="1600" dirty="0">
              <a:solidFill>
                <a:srgbClr val="365BC5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21676" y="2212229"/>
            <a:ext cx="8465333" cy="1544610"/>
            <a:chOff x="2380820" y="2212229"/>
            <a:chExt cx="6506189" cy="1544610"/>
          </a:xfrm>
        </p:grpSpPr>
        <p:pic>
          <p:nvPicPr>
            <p:cNvPr id="155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0820" y="2212229"/>
              <a:ext cx="2045328" cy="1544610"/>
            </a:xfrm>
            <a:prstGeom prst="rect">
              <a:avLst/>
            </a:prstGeom>
            <a:effectLst>
              <a:outerShdw blurRad="256561" dist="195213" dir="2700000">
                <a:srgbClr val="0C6F82">
                  <a:alpha val="15000"/>
                </a:srgbClr>
              </a:outerShdw>
            </a:effectLst>
          </p:spPr>
        </p:pic>
        <p:pic>
          <p:nvPicPr>
            <p:cNvPr id="160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11251" y="2212229"/>
              <a:ext cx="2045328" cy="1544610"/>
            </a:xfrm>
            <a:prstGeom prst="rect">
              <a:avLst/>
            </a:prstGeom>
            <a:effectLst>
              <a:outerShdw blurRad="256561" dist="195213" dir="2700000">
                <a:srgbClr val="0C6F82">
                  <a:alpha val="15000"/>
                </a:srgbClr>
              </a:outerShdw>
            </a:effectLst>
          </p:spPr>
        </p:pic>
        <p:pic>
          <p:nvPicPr>
            <p:cNvPr id="161" name="Picture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41681" y="2212229"/>
              <a:ext cx="2045328" cy="1544610"/>
            </a:xfrm>
            <a:prstGeom prst="rect">
              <a:avLst/>
            </a:prstGeom>
            <a:effectLst>
              <a:outerShdw blurRad="256561" dist="195213" dir="2700000">
                <a:srgbClr val="0C6F82">
                  <a:alpha val="15000"/>
                </a:srgbClr>
              </a:outerShdw>
            </a:effectLst>
          </p:spPr>
        </p:pic>
      </p:grpSp>
      <p:sp>
        <p:nvSpPr>
          <p:cNvPr id="165" name="TextBox 10"/>
          <p:cNvSpPr txBox="1"/>
          <p:nvPr/>
        </p:nvSpPr>
        <p:spPr>
          <a:xfrm>
            <a:off x="3654791" y="2339123"/>
            <a:ext cx="1979042" cy="14879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sz="1200" b="0" i="0" u="none" strike="noStrike" dirty="0">
                <a:solidFill>
                  <a:srgbClr val="0E95A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부정확한</a:t>
            </a:r>
            <a:r>
              <a:rPr lang="en-US" sz="1200" b="0" i="0" u="none" strike="noStrike" dirty="0">
                <a:solidFill>
                  <a:srgbClr val="0E95A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1200" b="0" i="0" u="none" strike="noStrike" dirty="0">
                <a:solidFill>
                  <a:srgbClr val="0E95A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교체주기</a:t>
            </a:r>
            <a:r>
              <a:rPr lang="en-US" sz="1200" b="0" i="0" u="none" strike="noStrike" dirty="0">
                <a:solidFill>
                  <a:srgbClr val="0E95A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sz="1200" b="0" i="0" u="none" strike="noStrike" dirty="0">
                <a:solidFill>
                  <a:srgbClr val="0E95A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예측</a:t>
            </a:r>
          </a:p>
        </p:txBody>
      </p:sp>
      <p:sp>
        <p:nvSpPr>
          <p:cNvPr id="167" name="TextBox 10"/>
          <p:cNvSpPr txBox="1"/>
          <p:nvPr/>
        </p:nvSpPr>
        <p:spPr>
          <a:xfrm>
            <a:off x="635627" y="2332987"/>
            <a:ext cx="1979042" cy="14879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en-US" altLang="ko-KR" sz="1200" dirty="0" smtClean="0">
                <a:solidFill>
                  <a:srgbClr val="0E95A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SYSTEM </a:t>
            </a:r>
            <a:r>
              <a:rPr lang="ko-KR" altLang="en-US" sz="1200" dirty="0" smtClean="0">
                <a:solidFill>
                  <a:srgbClr val="0E95A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활용 부족</a:t>
            </a:r>
            <a:endParaRPr lang="ko-KR" sz="1200" b="0" i="0" u="none" strike="noStrike" dirty="0">
              <a:solidFill>
                <a:srgbClr val="0E95A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69" name="TextBox 10"/>
          <p:cNvSpPr txBox="1"/>
          <p:nvPr/>
        </p:nvSpPr>
        <p:spPr>
          <a:xfrm>
            <a:off x="6566879" y="2331987"/>
            <a:ext cx="1979042" cy="14879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99600"/>
              </a:lnSpc>
            </a:pPr>
            <a:r>
              <a:rPr lang="ko-KR" altLang="en-US" sz="1200" dirty="0" smtClean="0">
                <a:solidFill>
                  <a:srgbClr val="0E95A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신뢰성 </a:t>
            </a:r>
            <a:r>
              <a:rPr lang="ko-KR" altLang="en-US" sz="1200" dirty="0" err="1" smtClean="0">
                <a:solidFill>
                  <a:srgbClr val="0E95A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빅데이타</a:t>
            </a:r>
            <a:r>
              <a:rPr lang="ko-KR" altLang="en-US" sz="1200" dirty="0" smtClean="0">
                <a:solidFill>
                  <a:srgbClr val="0E95A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</a:t>
            </a:r>
            <a:endParaRPr lang="ko-KR" sz="1200" b="0" i="0" u="none" strike="noStrike" dirty="0">
              <a:solidFill>
                <a:srgbClr val="0E95A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70" name="그림 1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665" y="2532587"/>
            <a:ext cx="1165725" cy="692925"/>
          </a:xfrm>
          <a:prstGeom prst="rect">
            <a:avLst/>
          </a:prstGeom>
        </p:spPr>
      </p:pic>
      <p:sp>
        <p:nvSpPr>
          <p:cNvPr id="171" name="TextBox 5"/>
          <p:cNvSpPr txBox="1"/>
          <p:nvPr/>
        </p:nvSpPr>
        <p:spPr>
          <a:xfrm>
            <a:off x="516034" y="3304955"/>
            <a:ext cx="2368704" cy="4257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1450" lvl="0" indent="-171450">
              <a:lnSpc>
                <a:spcPct val="116199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rgbClr val="0C6F82"/>
                </a:solidFill>
                <a:latin typeface="+mn-ea"/>
              </a:rPr>
              <a:t>현황</a:t>
            </a:r>
            <a:r>
              <a:rPr lang="en-US" altLang="ko-KR" sz="1000" b="1" dirty="0" smtClean="0">
                <a:solidFill>
                  <a:srgbClr val="0C6F82"/>
                </a:solidFill>
                <a:latin typeface="+mn-ea"/>
              </a:rPr>
              <a:t>: </a:t>
            </a:r>
            <a:r>
              <a:rPr lang="en-US" altLang="ko-KR" sz="1000" dirty="0" smtClean="0">
                <a:solidFill>
                  <a:srgbClr val="0C6F82"/>
                </a:solidFill>
                <a:latin typeface="+mn-ea"/>
              </a:rPr>
              <a:t>MES </a:t>
            </a:r>
            <a:r>
              <a:rPr lang="ko-KR" altLang="en-US" sz="1000" dirty="0" smtClean="0">
                <a:solidFill>
                  <a:srgbClr val="0C6F82"/>
                </a:solidFill>
                <a:latin typeface="+mn-ea"/>
              </a:rPr>
              <a:t>등록 운영</a:t>
            </a:r>
            <a:endParaRPr lang="en-US" altLang="ko-KR" sz="1000" dirty="0" smtClean="0">
              <a:solidFill>
                <a:srgbClr val="0C6F82"/>
              </a:solidFill>
              <a:latin typeface="+mn-ea"/>
            </a:endParaRPr>
          </a:p>
          <a:p>
            <a:pPr marL="171450" lvl="0" indent="-171450">
              <a:lnSpc>
                <a:spcPct val="116199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rgbClr val="0C6F82"/>
                </a:solidFill>
                <a:latin typeface="+mn-ea"/>
              </a:rPr>
              <a:t>개선점</a:t>
            </a:r>
            <a:r>
              <a:rPr lang="en-US" altLang="ko-KR" sz="1000" b="1" dirty="0" smtClean="0">
                <a:solidFill>
                  <a:srgbClr val="0C6F82"/>
                </a:solidFill>
                <a:latin typeface="+mn-ea"/>
              </a:rPr>
              <a:t>: </a:t>
            </a:r>
            <a:r>
              <a:rPr lang="ko-KR" altLang="en-US" sz="1000" dirty="0" smtClean="0">
                <a:solidFill>
                  <a:srgbClr val="0C6F82"/>
                </a:solidFill>
                <a:latin typeface="+mn-ea"/>
              </a:rPr>
              <a:t>시각적 보는 관리활용 미흡</a:t>
            </a:r>
            <a:endParaRPr lang="en-US" altLang="ko-KR" sz="1000" dirty="0" smtClean="0">
              <a:solidFill>
                <a:srgbClr val="0C6F82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7208" y="2541007"/>
            <a:ext cx="1198732" cy="6845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627" y="2924944"/>
            <a:ext cx="800219" cy="276999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교체이력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034969" y="2924917"/>
            <a:ext cx="800219" cy="276999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이상발생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015863"/>
              </p:ext>
            </p:extLst>
          </p:nvPr>
        </p:nvGraphicFramePr>
        <p:xfrm>
          <a:off x="3403259" y="2549158"/>
          <a:ext cx="2502168" cy="676355"/>
        </p:xfrm>
        <a:graphic>
          <a:graphicData uri="http://schemas.openxmlformats.org/drawingml/2006/table">
            <a:tbl>
              <a:tblPr/>
              <a:tblGrid>
                <a:gridCol w="485945"/>
                <a:gridCol w="765139"/>
                <a:gridCol w="675021"/>
                <a:gridCol w="576063"/>
              </a:tblGrid>
              <a:tr h="1379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CODE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335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X02P51506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RUBBER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1,819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5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N610156037AA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SCISSORS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5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M2103021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GUIDE PIN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9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FILTER OF BIT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6631" y="2522013"/>
            <a:ext cx="2523839" cy="730242"/>
          </a:xfrm>
          <a:prstGeom prst="rect">
            <a:avLst/>
          </a:prstGeom>
        </p:spPr>
      </p:pic>
      <p:sp>
        <p:nvSpPr>
          <p:cNvPr id="174" name="TextBox 5"/>
          <p:cNvSpPr txBox="1"/>
          <p:nvPr/>
        </p:nvSpPr>
        <p:spPr>
          <a:xfrm>
            <a:off x="3448703" y="3285805"/>
            <a:ext cx="2368704" cy="4257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1450" lvl="0" indent="-171450">
              <a:lnSpc>
                <a:spcPct val="116199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rgbClr val="0C6F82"/>
                </a:solidFill>
                <a:latin typeface="+mn-ea"/>
              </a:rPr>
              <a:t>현황</a:t>
            </a:r>
            <a:r>
              <a:rPr lang="en-US" altLang="ko-KR" sz="1000" b="1" dirty="0" smtClean="0">
                <a:solidFill>
                  <a:srgbClr val="0C6F82"/>
                </a:solidFill>
                <a:latin typeface="+mn-ea"/>
              </a:rPr>
              <a:t>: </a:t>
            </a:r>
            <a:r>
              <a:rPr lang="ko-KR" altLang="en-US" sz="1000" dirty="0" smtClean="0">
                <a:solidFill>
                  <a:srgbClr val="0C6F82"/>
                </a:solidFill>
                <a:latin typeface="+mn-ea"/>
              </a:rPr>
              <a:t>교체 이력 外 </a:t>
            </a:r>
            <a:r>
              <a:rPr lang="en-US" altLang="ko-KR" sz="1000" dirty="0" smtClean="0">
                <a:solidFill>
                  <a:srgbClr val="0C6F82"/>
                </a:solidFill>
                <a:latin typeface="+mn-ea"/>
              </a:rPr>
              <a:t>TOTAL </a:t>
            </a:r>
            <a:r>
              <a:rPr lang="ko-KR" altLang="en-US" sz="1000" dirty="0" smtClean="0">
                <a:solidFill>
                  <a:srgbClr val="0C6F82"/>
                </a:solidFill>
                <a:latin typeface="+mn-ea"/>
              </a:rPr>
              <a:t>주기관리 </a:t>
            </a:r>
            <a:r>
              <a:rPr lang="en-US" altLang="ko-KR" sz="1000" dirty="0" smtClean="0">
                <a:solidFill>
                  <a:srgbClr val="0C6F82"/>
                </a:solidFill>
                <a:latin typeface="+mn-ea"/>
              </a:rPr>
              <a:t>X</a:t>
            </a:r>
          </a:p>
          <a:p>
            <a:pPr marL="171450" lvl="0" indent="-171450">
              <a:lnSpc>
                <a:spcPct val="116199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rgbClr val="0C6F82"/>
                </a:solidFill>
                <a:latin typeface="+mn-ea"/>
              </a:rPr>
              <a:t>개선점</a:t>
            </a:r>
            <a:r>
              <a:rPr lang="en-US" altLang="ko-KR" sz="1000" b="1" dirty="0" smtClean="0">
                <a:solidFill>
                  <a:srgbClr val="0C6F82"/>
                </a:solidFill>
                <a:latin typeface="+mn-ea"/>
              </a:rPr>
              <a:t>: </a:t>
            </a:r>
            <a:r>
              <a:rPr lang="ko-KR" altLang="en-US" sz="1000" dirty="0" smtClean="0">
                <a:solidFill>
                  <a:srgbClr val="0C6F82"/>
                </a:solidFill>
                <a:latin typeface="+mn-ea"/>
              </a:rPr>
              <a:t>설비 별 주기 자동화 알림</a:t>
            </a:r>
            <a:endParaRPr lang="en-US" altLang="ko-KR" sz="1000" dirty="0" smtClean="0">
              <a:solidFill>
                <a:srgbClr val="0C6F82"/>
              </a:solidFill>
              <a:latin typeface="+mn-ea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051605" y="2560150"/>
            <a:ext cx="686406" cy="215444"/>
          </a:xfrm>
          <a:prstGeom prst="rect">
            <a:avLst/>
          </a:prstGeom>
          <a:solidFill>
            <a:schemeClr val="bg1">
              <a:alpha val="51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</a:rPr>
              <a:t>20</a:t>
            </a:r>
            <a:r>
              <a:rPr lang="ko-KR" altLang="en-US" sz="800" dirty="0" smtClean="0">
                <a:solidFill>
                  <a:srgbClr val="FF0000"/>
                </a:solidFill>
              </a:rPr>
              <a:t>년</a:t>
            </a:r>
            <a:r>
              <a:rPr lang="en-US" altLang="ko-KR" sz="800" dirty="0" smtClean="0">
                <a:solidFill>
                  <a:srgbClr val="FF0000"/>
                </a:solidFill>
              </a:rPr>
              <a:t>~24</a:t>
            </a:r>
            <a:r>
              <a:rPr lang="ko-KR" altLang="en-US" sz="800" dirty="0" smtClean="0">
                <a:solidFill>
                  <a:srgbClr val="FF0000"/>
                </a:solidFill>
              </a:rPr>
              <a:t>년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177" name="TextBox 5"/>
          <p:cNvSpPr txBox="1"/>
          <p:nvPr/>
        </p:nvSpPr>
        <p:spPr>
          <a:xfrm>
            <a:off x="6372048" y="3304955"/>
            <a:ext cx="2368704" cy="4257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1450" lvl="0" indent="-171450">
              <a:lnSpc>
                <a:spcPct val="116199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rgbClr val="0C6F82"/>
                </a:solidFill>
                <a:latin typeface="+mn-ea"/>
              </a:rPr>
              <a:t>현황</a:t>
            </a:r>
            <a:r>
              <a:rPr lang="en-US" altLang="ko-KR" sz="1000" b="1" dirty="0" smtClean="0">
                <a:solidFill>
                  <a:srgbClr val="0C6F82"/>
                </a:solidFill>
                <a:latin typeface="+mn-ea"/>
              </a:rPr>
              <a:t>: </a:t>
            </a:r>
            <a:r>
              <a:rPr lang="en-US" altLang="ko-KR" sz="1000" dirty="0" smtClean="0">
                <a:solidFill>
                  <a:srgbClr val="0C6F82"/>
                </a:solidFill>
                <a:latin typeface="+mn-ea"/>
              </a:rPr>
              <a:t>LINE,</a:t>
            </a:r>
            <a:r>
              <a:rPr lang="ko-KR" altLang="en-US" sz="1000" dirty="0" smtClean="0">
                <a:solidFill>
                  <a:srgbClr val="0C6F82"/>
                </a:solidFill>
                <a:latin typeface="+mn-ea"/>
              </a:rPr>
              <a:t>설비</a:t>
            </a:r>
            <a:r>
              <a:rPr lang="en-US" altLang="ko-KR" sz="1000" dirty="0" smtClean="0">
                <a:solidFill>
                  <a:srgbClr val="0C6F82"/>
                </a:solidFill>
                <a:latin typeface="+mn-ea"/>
              </a:rPr>
              <a:t>,</a:t>
            </a:r>
            <a:r>
              <a:rPr lang="ko-KR" altLang="en-US" sz="1000" dirty="0" smtClean="0">
                <a:solidFill>
                  <a:srgbClr val="0C6F82"/>
                </a:solidFill>
                <a:latin typeface="+mn-ea"/>
              </a:rPr>
              <a:t>월</a:t>
            </a:r>
            <a:r>
              <a:rPr lang="en-US" altLang="ko-KR" sz="1000" dirty="0" smtClean="0">
                <a:solidFill>
                  <a:srgbClr val="0C6F82"/>
                </a:solidFill>
                <a:latin typeface="+mn-ea"/>
              </a:rPr>
              <a:t>,</a:t>
            </a:r>
            <a:r>
              <a:rPr lang="ko-KR" altLang="en-US" sz="1000" dirty="0" smtClean="0">
                <a:solidFill>
                  <a:srgbClr val="0C6F82"/>
                </a:solidFill>
                <a:latin typeface="+mn-ea"/>
              </a:rPr>
              <a:t>일 세부 </a:t>
            </a:r>
            <a:r>
              <a:rPr lang="en-US" altLang="ko-KR" sz="1000" dirty="0" smtClean="0">
                <a:solidFill>
                  <a:srgbClr val="0C6F82"/>
                </a:solidFill>
                <a:latin typeface="+mn-ea"/>
              </a:rPr>
              <a:t>DATA </a:t>
            </a:r>
            <a:r>
              <a:rPr lang="ko-KR" altLang="en-US" sz="1000" dirty="0" smtClean="0">
                <a:solidFill>
                  <a:srgbClr val="0C6F82"/>
                </a:solidFill>
                <a:latin typeface="+mn-ea"/>
              </a:rPr>
              <a:t>부족</a:t>
            </a:r>
            <a:endParaRPr lang="en-US" altLang="ko-KR" sz="1000" dirty="0" smtClean="0">
              <a:solidFill>
                <a:srgbClr val="0C6F82"/>
              </a:solidFill>
              <a:latin typeface="+mn-ea"/>
            </a:endParaRPr>
          </a:p>
          <a:p>
            <a:pPr marL="171450" lvl="0" indent="-171450">
              <a:lnSpc>
                <a:spcPct val="116199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solidFill>
                  <a:srgbClr val="0C6F82"/>
                </a:solidFill>
                <a:latin typeface="+mn-ea"/>
              </a:rPr>
              <a:t>개선점</a:t>
            </a:r>
            <a:r>
              <a:rPr lang="en-US" altLang="ko-KR" sz="1000" b="1" dirty="0" smtClean="0">
                <a:solidFill>
                  <a:srgbClr val="0C6F82"/>
                </a:solidFill>
                <a:latin typeface="+mn-ea"/>
              </a:rPr>
              <a:t>: </a:t>
            </a:r>
            <a:r>
              <a:rPr lang="en-US" altLang="ko-KR" sz="1000" dirty="0" smtClean="0">
                <a:solidFill>
                  <a:srgbClr val="0C6F82"/>
                </a:solidFill>
                <a:latin typeface="+mn-ea"/>
              </a:rPr>
              <a:t>Back Data </a:t>
            </a:r>
            <a:r>
              <a:rPr lang="ko-KR" altLang="en-US" sz="1000" dirty="0" smtClean="0">
                <a:solidFill>
                  <a:srgbClr val="0C6F82"/>
                </a:solidFill>
                <a:latin typeface="+mn-ea"/>
              </a:rPr>
              <a:t>관리 이력검증 운영</a:t>
            </a:r>
            <a:endParaRPr lang="en-US" altLang="ko-KR" sz="1000" dirty="0" smtClean="0">
              <a:solidFill>
                <a:srgbClr val="0C6F82"/>
              </a:solidFill>
              <a:latin typeface="+mn-ea"/>
            </a:endParaRPr>
          </a:p>
        </p:txBody>
      </p:sp>
      <p:sp>
        <p:nvSpPr>
          <p:cNvPr id="178" name="TextBox 26"/>
          <p:cNvSpPr txBox="1"/>
          <p:nvPr/>
        </p:nvSpPr>
        <p:spPr>
          <a:xfrm>
            <a:off x="524179" y="4782082"/>
            <a:ext cx="1705290" cy="7076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1450" indent="-171450" latinLnBrk="0">
              <a:lnSpc>
                <a:spcPct val="132800"/>
              </a:lnSpc>
              <a:buFontTx/>
              <a:buChar char="-"/>
            </a:pPr>
            <a:r>
              <a:rPr lang="ko-KR" altLang="en-US" sz="1000" dirty="0" smtClean="0">
                <a:latin typeface="+mn-ea"/>
              </a:rPr>
              <a:t>이력 등록 정확성 향상</a:t>
            </a:r>
            <a:endParaRPr lang="en-US" altLang="ko-KR" sz="1000" dirty="0" smtClean="0">
              <a:latin typeface="+mn-ea"/>
            </a:endParaRPr>
          </a:p>
          <a:p>
            <a:pPr latinLnBrk="0">
              <a:lnSpc>
                <a:spcPct val="132800"/>
              </a:lnSpc>
            </a:pPr>
            <a:r>
              <a:rPr lang="ko-KR" altLang="en-US" sz="1000" dirty="0" smtClean="0">
                <a:latin typeface="+mn-ea"/>
              </a:rPr>
              <a:t>    교체</a:t>
            </a:r>
            <a:r>
              <a:rPr lang="en-US" altLang="ko-KR" sz="1000" dirty="0" smtClean="0">
                <a:latin typeface="+mn-ea"/>
              </a:rPr>
              <a:t>,</a:t>
            </a:r>
            <a:r>
              <a:rPr lang="ko-KR" altLang="en-US" sz="1000" dirty="0" smtClean="0">
                <a:latin typeface="+mn-ea"/>
              </a:rPr>
              <a:t>시간</a:t>
            </a:r>
            <a:r>
              <a:rPr lang="en-US" altLang="ko-KR" sz="1000" dirty="0" smtClean="0">
                <a:latin typeface="+mn-ea"/>
              </a:rPr>
              <a:t>,</a:t>
            </a:r>
            <a:r>
              <a:rPr lang="ko-KR" altLang="en-US" sz="1000" dirty="0" smtClean="0">
                <a:latin typeface="+mn-ea"/>
              </a:rPr>
              <a:t>설비</a:t>
            </a:r>
            <a:r>
              <a:rPr lang="en-US" altLang="ko-KR" sz="1000" dirty="0" smtClean="0">
                <a:latin typeface="+mn-ea"/>
              </a:rPr>
              <a:t>,</a:t>
            </a:r>
            <a:r>
              <a:rPr lang="ko-KR" altLang="en-US" sz="1000" dirty="0" smtClean="0">
                <a:latin typeface="+mn-ea"/>
              </a:rPr>
              <a:t>수량</a:t>
            </a:r>
            <a:r>
              <a:rPr lang="en-US" altLang="ko-KR" sz="1000" dirty="0" smtClean="0">
                <a:latin typeface="+mn-ea"/>
              </a:rPr>
              <a:t>,</a:t>
            </a:r>
            <a:r>
              <a:rPr lang="ko-KR" altLang="en-US" sz="1000" dirty="0" smtClean="0">
                <a:latin typeface="+mn-ea"/>
              </a:rPr>
              <a:t>재고</a:t>
            </a:r>
            <a:endParaRPr lang="en-US" altLang="ko-KR" sz="1000" dirty="0" smtClean="0">
              <a:latin typeface="+mn-ea"/>
            </a:endParaRPr>
          </a:p>
          <a:p>
            <a:pPr latinLnBrk="0">
              <a:lnSpc>
                <a:spcPct val="132800"/>
              </a:lnSpc>
            </a:pPr>
            <a:r>
              <a:rPr lang="en-US" altLang="ko-KR" sz="1000" dirty="0" smtClean="0">
                <a:latin typeface="+mn-ea"/>
              </a:rPr>
              <a:t>-  </a:t>
            </a:r>
            <a:r>
              <a:rPr lang="ko-KR" altLang="en-US" sz="1000" dirty="0" smtClean="0">
                <a:latin typeface="+mn-ea"/>
              </a:rPr>
              <a:t>관리 담당자 지정 검증교육</a:t>
            </a:r>
            <a:endParaRPr lang="ko-KR" altLang="en-US" sz="1000" dirty="0">
              <a:latin typeface="+mn-ea"/>
            </a:endParaRPr>
          </a:p>
        </p:txBody>
      </p:sp>
      <p:pic>
        <p:nvPicPr>
          <p:cNvPr id="180" name="그림 1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663" y="5435718"/>
            <a:ext cx="1754805" cy="614310"/>
          </a:xfrm>
          <a:prstGeom prst="rect">
            <a:avLst/>
          </a:prstGeom>
        </p:spPr>
      </p:pic>
      <p:sp>
        <p:nvSpPr>
          <p:cNvPr id="183" name="TextBox 17"/>
          <p:cNvSpPr txBox="1"/>
          <p:nvPr/>
        </p:nvSpPr>
        <p:spPr>
          <a:xfrm>
            <a:off x="2546327" y="4395199"/>
            <a:ext cx="1925113" cy="32373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algn="ctr" latinLnBrk="0">
              <a:lnSpc>
                <a:spcPct val="116199"/>
              </a:lnSpc>
            </a:pPr>
            <a:r>
              <a:rPr lang="en-US" altLang="ko-KR" sz="1100" b="1" dirty="0" smtClean="0">
                <a:solidFill>
                  <a:srgbClr val="365BC5"/>
                </a:solidFill>
                <a:latin typeface="+mn-ea"/>
              </a:rPr>
              <a:t>DATA </a:t>
            </a:r>
            <a:r>
              <a:rPr lang="ko-KR" altLang="en-US" sz="1100" b="1" dirty="0" smtClean="0">
                <a:solidFill>
                  <a:srgbClr val="365BC5"/>
                </a:solidFill>
                <a:latin typeface="+mn-ea"/>
              </a:rPr>
              <a:t>수집 </a:t>
            </a:r>
            <a:endParaRPr lang="ko-KR" altLang="en-US" sz="1100" b="1" dirty="0">
              <a:solidFill>
                <a:srgbClr val="365BC5"/>
              </a:solidFill>
              <a:latin typeface="+mn-ea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533002" y="4771427"/>
            <a:ext cx="846521" cy="1052180"/>
            <a:chOff x="2789375" y="4796194"/>
            <a:chExt cx="846521" cy="1052180"/>
          </a:xfrm>
        </p:grpSpPr>
        <p:sp>
          <p:nvSpPr>
            <p:cNvPr id="205" name="모서리가 둥근 직사각형 204"/>
            <p:cNvSpPr/>
            <p:nvPr/>
          </p:nvSpPr>
          <p:spPr>
            <a:xfrm>
              <a:off x="2789376" y="4796194"/>
              <a:ext cx="822211" cy="254432"/>
            </a:xfrm>
            <a:prstGeom prst="roundRect">
              <a:avLst>
                <a:gd name="adj" fmla="val 256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>
                <a:spcBef>
                  <a:spcPts val="600"/>
                </a:spcBef>
              </a:pPr>
              <a:r>
                <a:rPr lang="en-US" altLang="ko-KR" sz="900" b="1" dirty="0" smtClean="0"/>
                <a:t>PART </a:t>
              </a:r>
              <a:r>
                <a:rPr lang="ko-KR" altLang="en-US" sz="900" b="1" dirty="0" smtClean="0"/>
                <a:t>운영</a:t>
              </a:r>
              <a:endParaRPr lang="en-US" altLang="ko-KR" sz="900" b="1" dirty="0"/>
            </a:p>
          </p:txBody>
        </p:sp>
        <p:sp>
          <p:nvSpPr>
            <p:cNvPr id="206" name="모서리가 둥근 직사각형 205"/>
            <p:cNvSpPr/>
            <p:nvPr/>
          </p:nvSpPr>
          <p:spPr>
            <a:xfrm>
              <a:off x="2951745" y="5224843"/>
              <a:ext cx="684151" cy="254432"/>
            </a:xfrm>
            <a:prstGeom prst="roundRect">
              <a:avLst>
                <a:gd name="adj" fmla="val 2568"/>
              </a:avLst>
            </a:prstGeom>
            <a:noFill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>
                <a:spcBef>
                  <a:spcPts val="600"/>
                </a:spcBef>
              </a:pPr>
              <a:endParaRPr lang="en-US" altLang="ko-KR" sz="900" b="1" dirty="0"/>
            </a:p>
          </p:txBody>
        </p:sp>
        <p:sp>
          <p:nvSpPr>
            <p:cNvPr id="207" name="모서리가 둥근 직사각형 206"/>
            <p:cNvSpPr/>
            <p:nvPr/>
          </p:nvSpPr>
          <p:spPr>
            <a:xfrm>
              <a:off x="2942383" y="5593942"/>
              <a:ext cx="692111" cy="254432"/>
            </a:xfrm>
            <a:prstGeom prst="roundRect">
              <a:avLst>
                <a:gd name="adj" fmla="val 2568"/>
              </a:avLst>
            </a:prstGeom>
            <a:noFill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>
                <a:spcBef>
                  <a:spcPts val="600"/>
                </a:spcBef>
              </a:pPr>
              <a:endParaRPr lang="en-US" altLang="ko-KR" sz="900" b="1" dirty="0"/>
            </a:p>
          </p:txBody>
        </p:sp>
        <p:cxnSp>
          <p:nvCxnSpPr>
            <p:cNvPr id="15" name="꺾인 연결선 14"/>
            <p:cNvCxnSpPr>
              <a:stCxn id="205" idx="1"/>
              <a:endCxn id="206" idx="1"/>
            </p:cNvCxnSpPr>
            <p:nvPr/>
          </p:nvCxnSpPr>
          <p:spPr>
            <a:xfrm rot="10800000" flipH="1" flipV="1">
              <a:off x="2789375" y="4923409"/>
              <a:ext cx="162369" cy="428649"/>
            </a:xfrm>
            <a:prstGeom prst="bentConnector3">
              <a:avLst>
                <a:gd name="adj1" fmla="val -4439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꺾인 연결선 17"/>
            <p:cNvCxnSpPr>
              <a:stCxn id="207" idx="1"/>
              <a:endCxn id="205" idx="1"/>
            </p:cNvCxnSpPr>
            <p:nvPr/>
          </p:nvCxnSpPr>
          <p:spPr>
            <a:xfrm rot="10800000">
              <a:off x="2789377" y="4923410"/>
              <a:ext cx="153007" cy="797748"/>
            </a:xfrm>
            <a:prstGeom prst="bentConnector3">
              <a:avLst>
                <a:gd name="adj1" fmla="val 14711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그룹 207"/>
          <p:cNvGrpSpPr/>
          <p:nvPr/>
        </p:nvGrpSpPr>
        <p:grpSpPr>
          <a:xfrm>
            <a:off x="3682295" y="4771427"/>
            <a:ext cx="846521" cy="1052180"/>
            <a:chOff x="2789375" y="4796194"/>
            <a:chExt cx="846521" cy="1052180"/>
          </a:xfrm>
        </p:grpSpPr>
        <p:sp>
          <p:nvSpPr>
            <p:cNvPr id="209" name="모서리가 둥근 직사각형 208"/>
            <p:cNvSpPr/>
            <p:nvPr/>
          </p:nvSpPr>
          <p:spPr>
            <a:xfrm>
              <a:off x="2789376" y="4796194"/>
              <a:ext cx="822211" cy="254432"/>
            </a:xfrm>
            <a:prstGeom prst="roundRect">
              <a:avLst>
                <a:gd name="adj" fmla="val 2568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>
                <a:spcBef>
                  <a:spcPts val="600"/>
                </a:spcBef>
              </a:pPr>
              <a:r>
                <a:rPr lang="en-US" altLang="ko-KR" sz="900" b="1" dirty="0" smtClean="0"/>
                <a:t>MTBF </a:t>
              </a:r>
              <a:r>
                <a:rPr lang="ko-KR" altLang="en-US" sz="900" b="1" dirty="0" smtClean="0"/>
                <a:t>분석</a:t>
              </a:r>
              <a:endParaRPr lang="en-US" altLang="ko-KR" sz="900" b="1" dirty="0"/>
            </a:p>
          </p:txBody>
        </p:sp>
        <p:sp>
          <p:nvSpPr>
            <p:cNvPr id="210" name="모서리가 둥근 직사각형 209"/>
            <p:cNvSpPr/>
            <p:nvPr/>
          </p:nvSpPr>
          <p:spPr>
            <a:xfrm>
              <a:off x="2951745" y="5224843"/>
              <a:ext cx="684151" cy="254432"/>
            </a:xfrm>
            <a:prstGeom prst="roundRect">
              <a:avLst>
                <a:gd name="adj" fmla="val 2568"/>
              </a:avLst>
            </a:prstGeom>
            <a:noFill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>
                <a:spcBef>
                  <a:spcPts val="600"/>
                </a:spcBef>
              </a:pPr>
              <a:endParaRPr lang="en-US" altLang="ko-KR" sz="900" b="1" dirty="0"/>
            </a:p>
          </p:txBody>
        </p:sp>
        <p:sp>
          <p:nvSpPr>
            <p:cNvPr id="211" name="모서리가 둥근 직사각형 210"/>
            <p:cNvSpPr/>
            <p:nvPr/>
          </p:nvSpPr>
          <p:spPr>
            <a:xfrm>
              <a:off x="2942383" y="5593942"/>
              <a:ext cx="692111" cy="254432"/>
            </a:xfrm>
            <a:prstGeom prst="roundRect">
              <a:avLst>
                <a:gd name="adj" fmla="val 2568"/>
              </a:avLst>
            </a:prstGeom>
            <a:noFill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>
                <a:spcBef>
                  <a:spcPts val="600"/>
                </a:spcBef>
              </a:pPr>
              <a:endParaRPr lang="en-US" altLang="ko-KR" sz="900" b="1" dirty="0"/>
            </a:p>
          </p:txBody>
        </p:sp>
        <p:cxnSp>
          <p:nvCxnSpPr>
            <p:cNvPr id="212" name="꺾인 연결선 211"/>
            <p:cNvCxnSpPr>
              <a:stCxn id="209" idx="1"/>
              <a:endCxn id="210" idx="1"/>
            </p:cNvCxnSpPr>
            <p:nvPr/>
          </p:nvCxnSpPr>
          <p:spPr>
            <a:xfrm rot="10800000" flipH="1" flipV="1">
              <a:off x="2789375" y="4923409"/>
              <a:ext cx="162369" cy="428649"/>
            </a:xfrm>
            <a:prstGeom prst="bentConnector3">
              <a:avLst>
                <a:gd name="adj1" fmla="val -4439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꺾인 연결선 212"/>
            <p:cNvCxnSpPr>
              <a:stCxn id="211" idx="1"/>
              <a:endCxn id="209" idx="1"/>
            </p:cNvCxnSpPr>
            <p:nvPr/>
          </p:nvCxnSpPr>
          <p:spPr>
            <a:xfrm rot="10800000">
              <a:off x="2789377" y="4923410"/>
              <a:ext cx="153007" cy="797748"/>
            </a:xfrm>
            <a:prstGeom prst="bentConnector3">
              <a:avLst>
                <a:gd name="adj1" fmla="val 14711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2666670" y="522947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사용 이력</a:t>
            </a:r>
            <a:endParaRPr lang="ko-KR" altLang="en-US" sz="1000" dirty="0"/>
          </a:p>
        </p:txBody>
      </p:sp>
      <p:sp>
        <p:nvSpPr>
          <p:cNvPr id="214" name="TextBox 213"/>
          <p:cNvSpPr txBox="1"/>
          <p:nvPr/>
        </p:nvSpPr>
        <p:spPr>
          <a:xfrm>
            <a:off x="2677643" y="5586155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설비 </a:t>
            </a:r>
            <a:r>
              <a:rPr lang="ko-KR" altLang="en-US" sz="1000" dirty="0" err="1" smtClean="0"/>
              <a:t>매칭</a:t>
            </a:r>
            <a:endParaRPr lang="ko-KR" altLang="en-US" sz="1000" dirty="0"/>
          </a:p>
        </p:txBody>
      </p:sp>
      <p:sp>
        <p:nvSpPr>
          <p:cNvPr id="215" name="TextBox 214"/>
          <p:cNvSpPr txBox="1"/>
          <p:nvPr/>
        </p:nvSpPr>
        <p:spPr>
          <a:xfrm>
            <a:off x="3816818" y="5589632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교체 주기</a:t>
            </a:r>
            <a:endParaRPr lang="ko-KR" altLang="en-US" sz="1000" dirty="0"/>
          </a:p>
        </p:txBody>
      </p:sp>
      <p:sp>
        <p:nvSpPr>
          <p:cNvPr id="216" name="TextBox 215"/>
          <p:cNvSpPr txBox="1"/>
          <p:nvPr/>
        </p:nvSpPr>
        <p:spPr>
          <a:xfrm>
            <a:off x="3813521" y="5235246"/>
            <a:ext cx="7425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예상 수명</a:t>
            </a:r>
            <a:endParaRPr lang="ko-KR" altLang="en-US" sz="1000" dirty="0"/>
          </a:p>
        </p:txBody>
      </p:sp>
      <p:sp>
        <p:nvSpPr>
          <p:cNvPr id="217" name="TextBox 17"/>
          <p:cNvSpPr txBox="1"/>
          <p:nvPr/>
        </p:nvSpPr>
        <p:spPr>
          <a:xfrm>
            <a:off x="6907339" y="4390412"/>
            <a:ext cx="1925113" cy="323730"/>
          </a:xfrm>
          <a:prstGeom prst="rect">
            <a:avLst/>
          </a:prstGeom>
        </p:spPr>
        <p:txBody>
          <a:bodyPr lIns="0" tIns="0" rIns="0" bIns="0" rtlCol="0" anchor="b"/>
          <a:lstStyle>
            <a:defPPr>
              <a:defRPr lang="ko-KR"/>
            </a:defPPr>
            <a:lvl1pPr algn="ctr" latinLnBrk="0">
              <a:lnSpc>
                <a:spcPct val="116199"/>
              </a:lnSpc>
              <a:defRPr sz="1100" b="1">
                <a:solidFill>
                  <a:srgbClr val="365BC5"/>
                </a:solidFill>
                <a:latin typeface="+mn-ea"/>
              </a:defRPr>
            </a:lvl1pPr>
          </a:lstStyle>
          <a:p>
            <a:r>
              <a:rPr lang="en-US" altLang="ko-KR" dirty="0"/>
              <a:t>Monitoring System</a:t>
            </a:r>
            <a:endParaRPr lang="ko-KR" altLang="en-US" dirty="0"/>
          </a:p>
        </p:txBody>
      </p:sp>
      <p:sp>
        <p:nvSpPr>
          <p:cNvPr id="218" name="TextBox 17"/>
          <p:cNvSpPr txBox="1"/>
          <p:nvPr/>
        </p:nvSpPr>
        <p:spPr>
          <a:xfrm>
            <a:off x="4655012" y="4393784"/>
            <a:ext cx="1925113" cy="323730"/>
          </a:xfrm>
          <a:prstGeom prst="rect">
            <a:avLst/>
          </a:prstGeom>
        </p:spPr>
        <p:txBody>
          <a:bodyPr lIns="0" tIns="0" rIns="0" bIns="0" rtlCol="0" anchor="b"/>
          <a:lstStyle>
            <a:defPPr>
              <a:defRPr lang="ko-KR"/>
            </a:defPPr>
            <a:lvl1pPr algn="ctr" latinLnBrk="0">
              <a:lnSpc>
                <a:spcPct val="116199"/>
              </a:lnSpc>
              <a:defRPr sz="1100" b="1">
                <a:solidFill>
                  <a:srgbClr val="365BC5"/>
                </a:solidFill>
                <a:latin typeface="+mn-ea"/>
              </a:defRPr>
            </a:lvl1pPr>
          </a:lstStyle>
          <a:p>
            <a:r>
              <a:rPr lang="ko-KR" altLang="en-US" dirty="0" err="1" smtClean="0"/>
              <a:t>빅데이타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219" name="TextBox 26"/>
          <p:cNvSpPr txBox="1"/>
          <p:nvPr/>
        </p:nvSpPr>
        <p:spPr>
          <a:xfrm>
            <a:off x="4764923" y="4777984"/>
            <a:ext cx="1891180" cy="70768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00" indent="-228600" latinLnBrk="0">
              <a:lnSpc>
                <a:spcPct val="132800"/>
              </a:lnSpc>
              <a:buFont typeface="+mj-ea"/>
              <a:buAutoNum type="circleNumDbPlain"/>
            </a:pPr>
            <a:r>
              <a:rPr lang="en-US" altLang="ko-KR" sz="1000" dirty="0" smtClean="0">
                <a:latin typeface="+mn-ea"/>
              </a:rPr>
              <a:t>PART </a:t>
            </a:r>
            <a:r>
              <a:rPr lang="ko-KR" altLang="en-US" sz="1000" dirty="0" smtClean="0">
                <a:latin typeface="+mn-ea"/>
              </a:rPr>
              <a:t>예상 주기 파악</a:t>
            </a:r>
            <a:endParaRPr lang="en-US" altLang="ko-KR" sz="1000" dirty="0" smtClean="0">
              <a:latin typeface="+mn-ea"/>
            </a:endParaRPr>
          </a:p>
          <a:p>
            <a:pPr marL="228600" indent="-228600" latinLnBrk="0">
              <a:lnSpc>
                <a:spcPct val="132800"/>
              </a:lnSpc>
              <a:buFont typeface="+mj-ea"/>
              <a:buAutoNum type="circleNumDbPlain"/>
            </a:pPr>
            <a:r>
              <a:rPr lang="ko-KR" altLang="en-US" sz="1000" dirty="0" smtClean="0">
                <a:latin typeface="+mn-ea"/>
              </a:rPr>
              <a:t>점검 대상 설비 예측화   </a:t>
            </a:r>
            <a:endParaRPr lang="en-US" altLang="ko-KR" sz="1000" dirty="0" smtClean="0">
              <a:latin typeface="+mn-ea"/>
            </a:endParaRPr>
          </a:p>
          <a:p>
            <a:pPr marL="228600" indent="-228600" latinLnBrk="0">
              <a:lnSpc>
                <a:spcPct val="132800"/>
              </a:lnSpc>
              <a:buFont typeface="+mj-ea"/>
              <a:buAutoNum type="circleNumDbPlain"/>
            </a:pPr>
            <a:r>
              <a:rPr lang="ko-KR" altLang="en-US" sz="1000" dirty="0" smtClean="0">
                <a:latin typeface="+mn-ea"/>
              </a:rPr>
              <a:t>누적 </a:t>
            </a:r>
            <a:r>
              <a:rPr lang="en-US" altLang="ko-KR" sz="1000" dirty="0" smtClean="0">
                <a:latin typeface="+mn-ea"/>
              </a:rPr>
              <a:t>DATA </a:t>
            </a:r>
            <a:r>
              <a:rPr lang="ko-KR" altLang="en-US" sz="1000" dirty="0" smtClean="0">
                <a:latin typeface="+mn-ea"/>
              </a:rPr>
              <a:t>↑ 정확도 향상</a:t>
            </a:r>
            <a:endParaRPr lang="en-US" altLang="ko-KR" sz="1000" dirty="0" smtClean="0">
              <a:latin typeface="+mn-ea"/>
            </a:endParaRPr>
          </a:p>
          <a:p>
            <a:pPr latinLnBrk="0">
              <a:lnSpc>
                <a:spcPct val="132800"/>
              </a:lnSpc>
            </a:pPr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    - </a:t>
            </a:r>
            <a:r>
              <a:rPr lang="ko-KR" altLang="en-US" sz="1000" dirty="0" smtClean="0">
                <a:latin typeface="+mn-ea"/>
              </a:rPr>
              <a:t>통계기반 예상수명 추정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4583844" y="5577858"/>
            <a:ext cx="2127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100" b="1" dirty="0" smtClean="0">
                <a:solidFill>
                  <a:schemeClr val="tx2"/>
                </a:solidFill>
                <a:latin typeface="+mn-ea"/>
              </a:rPr>
              <a:t>신뢰성 확보 </a:t>
            </a:r>
            <a:r>
              <a:rPr lang="en-US" altLang="ko-KR" sz="1100" b="1" dirty="0" smtClean="0">
                <a:solidFill>
                  <a:schemeClr val="tx2"/>
                </a:solidFill>
                <a:latin typeface="+mn-ea"/>
              </a:rPr>
              <a:t>TEST </a:t>
            </a:r>
            <a:r>
              <a:rPr lang="ko-KR" altLang="en-US" sz="1100" b="1" dirty="0" smtClean="0">
                <a:solidFill>
                  <a:schemeClr val="tx2"/>
                </a:solidFill>
                <a:latin typeface="+mn-ea"/>
              </a:rPr>
              <a:t>평가 진행</a:t>
            </a:r>
            <a:endParaRPr lang="en-US" altLang="ko-KR" sz="11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2" name="TextBox 26"/>
          <p:cNvSpPr txBox="1"/>
          <p:nvPr/>
        </p:nvSpPr>
        <p:spPr>
          <a:xfrm>
            <a:off x="6907339" y="4770081"/>
            <a:ext cx="1979670" cy="92631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228600" indent="-228600" latinLnBrk="0">
              <a:lnSpc>
                <a:spcPct val="132800"/>
              </a:lnSpc>
              <a:buFont typeface="+mj-ea"/>
              <a:buAutoNum type="circleNumDbPlain"/>
            </a:pPr>
            <a:r>
              <a:rPr lang="ko-KR" altLang="en-US" sz="1000" dirty="0" smtClean="0">
                <a:latin typeface="+mn-ea"/>
              </a:rPr>
              <a:t>자동화 분석 </a:t>
            </a:r>
            <a:r>
              <a:rPr lang="en-US" altLang="ko-KR" sz="1000" dirty="0" smtClean="0">
                <a:latin typeface="+mn-ea"/>
              </a:rPr>
              <a:t>UI </a:t>
            </a:r>
            <a:r>
              <a:rPr lang="ko-KR" altLang="en-US" sz="1000" dirty="0" smtClean="0">
                <a:latin typeface="+mn-ea"/>
              </a:rPr>
              <a:t>검토</a:t>
            </a:r>
            <a:endParaRPr lang="en-US" altLang="ko-KR" sz="1000" dirty="0" smtClean="0">
              <a:latin typeface="+mn-ea"/>
            </a:endParaRPr>
          </a:p>
          <a:p>
            <a:pPr marL="228600" indent="-228600" latinLnBrk="0">
              <a:lnSpc>
                <a:spcPct val="132800"/>
              </a:lnSpc>
              <a:buFont typeface="+mj-ea"/>
              <a:buAutoNum type="circleNumDbPlain"/>
            </a:pPr>
            <a:r>
              <a:rPr lang="ko-KR" altLang="en-US" sz="1000" dirty="0" smtClean="0">
                <a:latin typeface="+mn-ea"/>
              </a:rPr>
              <a:t>예측운영 및 주기 알림    </a:t>
            </a:r>
            <a:endParaRPr lang="en-US" altLang="ko-KR" sz="1000" dirty="0" smtClean="0">
              <a:latin typeface="+mn-ea"/>
            </a:endParaRPr>
          </a:p>
          <a:p>
            <a:pPr marL="228600" indent="-228600" latinLnBrk="0">
              <a:lnSpc>
                <a:spcPct val="132800"/>
              </a:lnSpc>
              <a:buFont typeface="+mj-ea"/>
              <a:buAutoNum type="circleNumDbPlain"/>
            </a:pPr>
            <a:r>
              <a:rPr lang="en-US" altLang="ko-KR" sz="1000" dirty="0" smtClean="0">
                <a:latin typeface="+mn-ea"/>
              </a:rPr>
              <a:t>LOG DATA </a:t>
            </a:r>
            <a:r>
              <a:rPr lang="ko-KR" altLang="en-US" sz="1000" dirty="0" smtClean="0">
                <a:latin typeface="+mn-ea"/>
              </a:rPr>
              <a:t>활용 방안 개선</a:t>
            </a:r>
            <a:endParaRPr lang="en-US" altLang="ko-KR" sz="1000" dirty="0" smtClean="0">
              <a:latin typeface="+mn-ea"/>
            </a:endParaRPr>
          </a:p>
          <a:p>
            <a:pPr marL="228600" indent="-228600" latinLnBrk="0">
              <a:lnSpc>
                <a:spcPct val="132800"/>
              </a:lnSpc>
              <a:buFont typeface="+mj-ea"/>
              <a:buAutoNum type="circleNumDbPlain"/>
            </a:pPr>
            <a:r>
              <a:rPr lang="ko-KR" altLang="en-US" sz="1000" dirty="0" smtClean="0">
                <a:latin typeface="+mn-ea"/>
              </a:rPr>
              <a:t>시작적인 향상 </a:t>
            </a:r>
            <a:r>
              <a:rPr lang="en-US" altLang="ko-KR" sz="1000" dirty="0" smtClean="0">
                <a:latin typeface="+mn-ea"/>
              </a:rPr>
              <a:t>DATA </a:t>
            </a:r>
            <a:r>
              <a:rPr lang="ko-KR" altLang="en-US" sz="1000" dirty="0" smtClean="0">
                <a:latin typeface="+mn-ea"/>
              </a:rPr>
              <a:t>관리 </a:t>
            </a:r>
            <a:endParaRPr lang="en-US" altLang="ko-KR" sz="1000" dirty="0" smtClean="0">
              <a:latin typeface="+mn-ea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6776334" y="5577857"/>
            <a:ext cx="2127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100" b="1" dirty="0" smtClean="0">
                <a:solidFill>
                  <a:schemeClr val="tx2"/>
                </a:solidFill>
                <a:latin typeface="+mn-ea"/>
              </a:rPr>
              <a:t>하반기 목표 </a:t>
            </a:r>
            <a:r>
              <a:rPr lang="en-US" altLang="ko-KR" sz="1100" b="1" dirty="0" smtClean="0">
                <a:solidFill>
                  <a:schemeClr val="tx2"/>
                </a:solidFill>
                <a:latin typeface="+mn-ea"/>
              </a:rPr>
              <a:t>–</a:t>
            </a:r>
            <a:r>
              <a:rPr lang="ko-KR" altLang="en-US" sz="1100" b="1" dirty="0" smtClean="0">
                <a:solidFill>
                  <a:schemeClr val="tx2"/>
                </a:solidFill>
                <a:latin typeface="+mn-ea"/>
              </a:rPr>
              <a:t>본사협업 진행 </a:t>
            </a:r>
            <a:endParaRPr lang="en-US" altLang="ko-KR" sz="11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347598" y="6163668"/>
            <a:ext cx="1362204" cy="271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기대 효과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1933044" y="6080822"/>
            <a:ext cx="634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예방적 유지보수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부정확한 재고 개선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유실시간 최소화 관리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비용 절감      </a:t>
            </a:r>
            <a:endParaRPr lang="en-US" altLang="ko-KR" sz="1200" b="1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2506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3-6.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’25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23" name="Rectangle 37"/>
          <p:cNvSpPr>
            <a:spLocks noChangeArrowheads="1"/>
          </p:cNvSpPr>
          <p:nvPr/>
        </p:nvSpPr>
        <p:spPr bwMode="auto">
          <a:xfrm>
            <a:off x="251520" y="720143"/>
            <a:ext cx="3672408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 smtClean="0">
                <a:solidFill>
                  <a:srgbClr val="000000"/>
                </a:solidFill>
                <a:latin typeface="+mj-ea"/>
              </a:rPr>
              <a:t>설비 운영 방향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66419" y="1138013"/>
            <a:ext cx="2187926" cy="307777"/>
            <a:chOff x="273205" y="807065"/>
            <a:chExt cx="2187926" cy="307777"/>
          </a:xfrm>
        </p:grpSpPr>
        <p:sp>
          <p:nvSpPr>
            <p:cNvPr id="40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202491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IMT </a:t>
              </a:r>
              <a:r>
                <a:rPr lang="ko-KR" altLang="en-US" sz="1400" b="1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삽입률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관리 개선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1" name="타원 40"/>
            <p:cNvSpPr/>
            <p:nvPr/>
          </p:nvSpPr>
          <p:spPr bwMode="auto">
            <a:xfrm>
              <a:off x="273205" y="897743"/>
              <a:ext cx="163014" cy="152938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406240" y="1546951"/>
            <a:ext cx="8266131" cy="1259082"/>
            <a:chOff x="838200" y="2844800"/>
            <a:chExt cx="16611600" cy="6705600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844800"/>
              <a:ext cx="16611600" cy="6705600"/>
            </a:xfrm>
            <a:prstGeom prst="rect">
              <a:avLst/>
            </a:prstGeom>
          </p:spPr>
        </p:pic>
        <p:pic>
          <p:nvPicPr>
            <p:cNvPr id="9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2900" y="2844800"/>
              <a:ext cx="8216900" cy="6705600"/>
            </a:xfrm>
            <a:prstGeom prst="rect">
              <a:avLst/>
            </a:prstGeom>
          </p:spPr>
        </p:pic>
        <p:pic>
          <p:nvPicPr>
            <p:cNvPr id="11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1500" y="5842003"/>
              <a:ext cx="2095500" cy="1407403"/>
            </a:xfrm>
            <a:prstGeom prst="rect">
              <a:avLst/>
            </a:prstGeom>
          </p:spPr>
        </p:pic>
        <p:pic>
          <p:nvPicPr>
            <p:cNvPr id="12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6100" y="4305300"/>
              <a:ext cx="6146800" cy="76200"/>
            </a:xfrm>
            <a:prstGeom prst="rect">
              <a:avLst/>
            </a:prstGeom>
          </p:spPr>
        </p:pic>
        <p:pic>
          <p:nvPicPr>
            <p:cNvPr id="13" name="Picture 9"/>
            <p:cNvPicPr>
              <a:picLocks noChangeAspect="1"/>
            </p:cNvPicPr>
            <p:nvPr/>
          </p:nvPicPr>
          <p:blipFill>
            <a:blip r:embed="rId6">
              <a:alphaModFix amt="21000"/>
            </a:blip>
            <a:stretch>
              <a:fillRect/>
            </a:stretch>
          </p:blipFill>
          <p:spPr>
            <a:xfrm>
              <a:off x="3276600" y="3149600"/>
              <a:ext cx="3327400" cy="1358900"/>
            </a:xfrm>
            <a:prstGeom prst="rect">
              <a:avLst/>
            </a:prstGeom>
          </p:spPr>
        </p:pic>
        <p:sp>
          <p:nvSpPr>
            <p:cNvPr id="14" name="TextBox 10"/>
            <p:cNvSpPr txBox="1"/>
            <p:nvPr/>
          </p:nvSpPr>
          <p:spPr>
            <a:xfrm>
              <a:off x="1752600" y="3365500"/>
              <a:ext cx="6248400" cy="6604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000" b="1" dirty="0" smtClean="0">
                  <a:solidFill>
                    <a:srgbClr val="365BC5"/>
                  </a:solidFill>
                  <a:latin typeface="+mn-ea"/>
                </a:rPr>
                <a:t>개선 목적 및 문제점</a:t>
              </a:r>
              <a:endParaRPr lang="ko-KR" sz="1000" b="1" i="0" u="none" strike="noStrike" dirty="0">
                <a:solidFill>
                  <a:srgbClr val="365BC5"/>
                </a:solidFill>
                <a:latin typeface="+mn-ea"/>
              </a:endParaRPr>
            </a:p>
          </p:txBody>
        </p:sp>
        <p:pic>
          <p:nvPicPr>
            <p:cNvPr id="16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79100" y="4305300"/>
              <a:ext cx="6146800" cy="76200"/>
            </a:xfrm>
            <a:prstGeom prst="rect">
              <a:avLst/>
            </a:prstGeom>
          </p:spPr>
        </p:pic>
        <p:pic>
          <p:nvPicPr>
            <p:cNvPr id="17" name="Picture 14"/>
            <p:cNvPicPr>
              <a:picLocks noChangeAspect="1"/>
            </p:cNvPicPr>
            <p:nvPr/>
          </p:nvPicPr>
          <p:blipFill>
            <a:blip r:embed="rId6">
              <a:alphaModFix amt="21000"/>
            </a:blip>
            <a:stretch>
              <a:fillRect/>
            </a:stretch>
          </p:blipFill>
          <p:spPr>
            <a:xfrm>
              <a:off x="12039600" y="3149600"/>
              <a:ext cx="3327400" cy="1358900"/>
            </a:xfrm>
            <a:prstGeom prst="rect">
              <a:avLst/>
            </a:prstGeom>
          </p:spPr>
        </p:pic>
        <p:sp>
          <p:nvSpPr>
            <p:cNvPr id="18" name="TextBox 15"/>
            <p:cNvSpPr txBox="1"/>
            <p:nvPr/>
          </p:nvSpPr>
          <p:spPr>
            <a:xfrm>
              <a:off x="10528300" y="3365500"/>
              <a:ext cx="6248400" cy="6604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lvl="0" algn="ctr">
                <a:lnSpc>
                  <a:spcPct val="99600"/>
                </a:lnSpc>
              </a:pPr>
              <a:r>
                <a:rPr lang="ko-KR" altLang="en-US" sz="1000" b="1" dirty="0" smtClean="0">
                  <a:solidFill>
                    <a:srgbClr val="365BC5"/>
                  </a:solidFill>
                  <a:latin typeface="+mn-ea"/>
                </a:rPr>
                <a:t>개선 방향</a:t>
              </a:r>
              <a:endParaRPr lang="ko-KR" sz="1000" b="1" i="0" u="none" strike="noStrike" dirty="0">
                <a:solidFill>
                  <a:srgbClr val="365BC5"/>
                </a:solidFill>
                <a:latin typeface="+mn-e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75780" y="1815432"/>
            <a:ext cx="21707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dirty="0" smtClean="0"/>
              <a:t>효율 </a:t>
            </a:r>
            <a:r>
              <a:rPr lang="en-US" altLang="ko-KR" sz="1000" dirty="0" smtClean="0"/>
              <a:t>85% </a:t>
            </a:r>
            <a:r>
              <a:rPr lang="ko-KR" altLang="en-US" sz="1000" dirty="0" smtClean="0"/>
              <a:t>유지 및 </a:t>
            </a:r>
            <a:r>
              <a:rPr lang="ko-KR" altLang="en-US" sz="1000" dirty="0" err="1" smtClean="0"/>
              <a:t>미달성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개선</a:t>
            </a:r>
            <a:endParaRPr lang="en-US" altLang="ko-KR" sz="1000" dirty="0" smtClean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dirty="0" smtClean="0"/>
              <a:t>잦은 부품 교체 </a:t>
            </a:r>
            <a:r>
              <a:rPr lang="ko-KR" altLang="en-US" sz="1000" dirty="0" err="1" smtClean="0"/>
              <a:t>삽입률</a:t>
            </a:r>
            <a:r>
              <a:rPr lang="ko-KR" altLang="en-US" sz="1000" dirty="0" smtClean="0"/>
              <a:t> 저하</a:t>
            </a:r>
            <a:endParaRPr lang="en-US" altLang="ko-KR" sz="1000" dirty="0" smtClean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en-US" altLang="ko-KR" sz="1000" dirty="0" smtClean="0"/>
              <a:t>PART</a:t>
            </a:r>
            <a:r>
              <a:rPr lang="ko-KR" altLang="en-US" sz="1000" dirty="0" smtClean="0"/>
              <a:t> 편차 및 유지관리 필요성</a:t>
            </a:r>
            <a:endParaRPr lang="en-US" altLang="ko-KR" sz="10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5346306" y="1781272"/>
            <a:ext cx="2563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dirty="0" smtClean="0"/>
              <a:t>기존 개선</a:t>
            </a:r>
            <a:r>
              <a:rPr lang="en-US" altLang="ko-KR" sz="1000" dirty="0" smtClean="0"/>
              <a:t>PART </a:t>
            </a:r>
            <a:r>
              <a:rPr lang="ko-KR" altLang="en-US" sz="1000" dirty="0" smtClean="0"/>
              <a:t>검증 확대개선</a:t>
            </a:r>
            <a:endParaRPr lang="en-US" altLang="ko-KR" sz="1000" dirty="0" smtClean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dirty="0" err="1" smtClean="0"/>
              <a:t>삽입률</a:t>
            </a:r>
            <a:r>
              <a:rPr lang="ko-KR" altLang="en-US" sz="1000" dirty="0" smtClean="0"/>
              <a:t> 관련 </a:t>
            </a:r>
            <a:r>
              <a:rPr lang="en-US" altLang="ko-KR" sz="1000" dirty="0" smtClean="0"/>
              <a:t>UNIT </a:t>
            </a:r>
            <a:r>
              <a:rPr lang="ko-KR" altLang="en-US" sz="1000" dirty="0" smtClean="0"/>
              <a:t>개선 </a:t>
            </a:r>
            <a:r>
              <a:rPr lang="en-US" altLang="ko-KR" sz="1000" dirty="0" smtClean="0"/>
              <a:t>POINT </a:t>
            </a:r>
            <a:r>
              <a:rPr lang="ko-KR" altLang="en-US" sz="1000" dirty="0" smtClean="0"/>
              <a:t>선정</a:t>
            </a:r>
            <a:endParaRPr lang="en-US" altLang="ko-KR" sz="1000" dirty="0" smtClean="0"/>
          </a:p>
          <a:p>
            <a:pPr marL="228600" indent="-228600">
              <a:lnSpc>
                <a:spcPct val="200000"/>
              </a:lnSpc>
              <a:buFont typeface="+mj-ea"/>
              <a:buAutoNum type="circleNumDbPlain"/>
            </a:pPr>
            <a:r>
              <a:rPr lang="ko-KR" altLang="en-US" sz="1000" dirty="0" smtClean="0"/>
              <a:t>소재 개선 비용감소 수명연장 편차 ↓</a:t>
            </a:r>
            <a:endParaRPr lang="en-US" altLang="ko-KR" sz="1000" dirty="0" smtClean="0"/>
          </a:p>
        </p:txBody>
      </p:sp>
      <p:grpSp>
        <p:nvGrpSpPr>
          <p:cNvPr id="98" name="그룹 97"/>
          <p:cNvGrpSpPr/>
          <p:nvPr/>
        </p:nvGrpSpPr>
        <p:grpSpPr>
          <a:xfrm>
            <a:off x="251520" y="3074164"/>
            <a:ext cx="8580767" cy="2958722"/>
            <a:chOff x="1079500" y="2832100"/>
            <a:chExt cx="16151239" cy="7678020"/>
          </a:xfrm>
        </p:grpSpPr>
        <p:pic>
          <p:nvPicPr>
            <p:cNvPr id="99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2019300" y="5676900"/>
              <a:ext cx="1790700" cy="25400"/>
            </a:xfrm>
            <a:prstGeom prst="rect">
              <a:avLst/>
            </a:prstGeom>
          </p:spPr>
        </p:pic>
        <p:pic>
          <p:nvPicPr>
            <p:cNvPr id="100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2100" y="2832100"/>
              <a:ext cx="2705100" cy="2705100"/>
            </a:xfrm>
            <a:prstGeom prst="rect">
              <a:avLst/>
            </a:prstGeom>
          </p:spPr>
        </p:pic>
        <p:pic>
          <p:nvPicPr>
            <p:cNvPr id="101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9500" y="6159499"/>
              <a:ext cx="3670301" cy="4350621"/>
            </a:xfrm>
            <a:prstGeom prst="rect">
              <a:avLst/>
            </a:prstGeom>
          </p:spPr>
        </p:pic>
        <p:pic>
          <p:nvPicPr>
            <p:cNvPr id="103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6172200" y="5676900"/>
              <a:ext cx="1790700" cy="25400"/>
            </a:xfrm>
            <a:prstGeom prst="rect">
              <a:avLst/>
            </a:prstGeom>
          </p:spPr>
        </p:pic>
        <p:pic>
          <p:nvPicPr>
            <p:cNvPr id="104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15000" y="2832100"/>
              <a:ext cx="2705100" cy="2705100"/>
            </a:xfrm>
            <a:prstGeom prst="rect">
              <a:avLst/>
            </a:prstGeom>
          </p:spPr>
        </p:pic>
        <p:pic>
          <p:nvPicPr>
            <p:cNvPr id="105" name="Picture 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32399" y="6159499"/>
              <a:ext cx="3670301" cy="4350621"/>
            </a:xfrm>
            <a:prstGeom prst="rect">
              <a:avLst/>
            </a:prstGeom>
          </p:spPr>
        </p:pic>
        <p:sp>
          <p:nvSpPr>
            <p:cNvPr id="106" name="TextBox 13"/>
            <p:cNvSpPr txBox="1"/>
            <p:nvPr/>
          </p:nvSpPr>
          <p:spPr>
            <a:xfrm>
              <a:off x="1676401" y="3752848"/>
              <a:ext cx="2451100" cy="863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1000" b="1" dirty="0" smtClean="0">
                  <a:solidFill>
                    <a:srgbClr val="FFFFFF"/>
                  </a:solidFill>
                  <a:latin typeface="+mn-ea"/>
                </a:rPr>
                <a:t>전공</a:t>
              </a:r>
              <a:r>
                <a:rPr lang="en-US" altLang="ko-KR" sz="1000" b="1" dirty="0" smtClean="0">
                  <a:solidFill>
                    <a:srgbClr val="FFFFFF"/>
                  </a:solidFill>
                  <a:latin typeface="+mn-ea"/>
                </a:rPr>
                <a:t>PIN </a:t>
              </a:r>
              <a:r>
                <a:rPr lang="ko-KR" altLang="en-US" sz="1000" b="1" dirty="0" smtClean="0">
                  <a:solidFill>
                    <a:srgbClr val="FFFFFF"/>
                  </a:solidFill>
                  <a:latin typeface="+mn-ea"/>
                </a:rPr>
                <a:t>및 </a:t>
              </a:r>
              <a:r>
                <a:rPr lang="en-US" altLang="ko-KR" sz="1000" b="1" dirty="0" smtClean="0">
                  <a:solidFill>
                    <a:srgbClr val="FFFFFF"/>
                  </a:solidFill>
                  <a:latin typeface="+mn-ea"/>
                </a:rPr>
                <a:t>CHUCK</a:t>
              </a:r>
            </a:p>
            <a:p>
              <a:pPr lvl="0" algn="ctr">
                <a:lnSpc>
                  <a:spcPct val="107899"/>
                </a:lnSpc>
              </a:pPr>
              <a:r>
                <a:rPr lang="ko-KR" altLang="en-US" sz="1000" b="1" dirty="0" smtClean="0">
                  <a:solidFill>
                    <a:srgbClr val="FFFFFF"/>
                  </a:solidFill>
                  <a:latin typeface="+mn-ea"/>
                </a:rPr>
                <a:t>검증 효과 </a:t>
              </a:r>
              <a:endParaRPr lang="ko-KR" sz="1000" b="1" i="0" u="none" strike="noStrike" dirty="0">
                <a:solidFill>
                  <a:srgbClr val="FFFFFF"/>
                </a:solidFill>
                <a:latin typeface="+mn-ea"/>
              </a:endParaRPr>
            </a:p>
          </p:txBody>
        </p:sp>
        <p:pic>
          <p:nvPicPr>
            <p:cNvPr id="107" name="Picture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10325100" y="5676900"/>
              <a:ext cx="1790700" cy="25400"/>
            </a:xfrm>
            <a:prstGeom prst="rect">
              <a:avLst/>
            </a:prstGeom>
          </p:spPr>
        </p:pic>
        <p:pic>
          <p:nvPicPr>
            <p:cNvPr id="108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67900" y="2832100"/>
              <a:ext cx="2705100" cy="2705100"/>
            </a:xfrm>
            <a:prstGeom prst="rect">
              <a:avLst/>
            </a:prstGeom>
          </p:spPr>
        </p:pic>
        <p:pic>
          <p:nvPicPr>
            <p:cNvPr id="109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85300" y="6159499"/>
              <a:ext cx="3670301" cy="4350621"/>
            </a:xfrm>
            <a:prstGeom prst="rect">
              <a:avLst/>
            </a:prstGeom>
          </p:spPr>
        </p:pic>
        <p:sp>
          <p:nvSpPr>
            <p:cNvPr id="110" name="TextBox 17"/>
            <p:cNvSpPr txBox="1"/>
            <p:nvPr/>
          </p:nvSpPr>
          <p:spPr>
            <a:xfrm>
              <a:off x="9994900" y="3876523"/>
              <a:ext cx="2451100" cy="72087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1000" b="1" i="0" u="none" strike="noStrike" dirty="0" smtClean="0">
                  <a:solidFill>
                    <a:srgbClr val="FFFFFF"/>
                  </a:solidFill>
                  <a:latin typeface="+mn-ea"/>
                </a:rPr>
                <a:t>소재 개선 </a:t>
              </a:r>
              <a:r>
                <a:rPr lang="en-US" altLang="ko-KR" sz="1000" b="1" i="0" u="none" strike="noStrike" dirty="0" smtClean="0">
                  <a:solidFill>
                    <a:srgbClr val="FFFFFF"/>
                  </a:solidFill>
                  <a:latin typeface="+mn-ea"/>
                </a:rPr>
                <a:t>PART</a:t>
              </a:r>
            </a:p>
            <a:p>
              <a:pPr lvl="0" algn="ctr">
                <a:lnSpc>
                  <a:spcPct val="107899"/>
                </a:lnSpc>
              </a:pPr>
              <a:r>
                <a:rPr lang="ko-KR" altLang="en-US" sz="1000" b="1" dirty="0" smtClean="0">
                  <a:solidFill>
                    <a:srgbClr val="FFFFFF"/>
                  </a:solidFill>
                  <a:latin typeface="+mn-ea"/>
                </a:rPr>
                <a:t>대상 선정</a:t>
              </a:r>
              <a:endParaRPr lang="ko-KR" sz="1000" b="1" i="0" u="none" strike="noStrike" dirty="0">
                <a:solidFill>
                  <a:srgbClr val="FFFFFF"/>
                </a:solidFill>
                <a:latin typeface="+mn-ea"/>
              </a:endParaRPr>
            </a:p>
          </p:txBody>
        </p:sp>
        <p:pic>
          <p:nvPicPr>
            <p:cNvPr id="111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14478000" y="5676900"/>
              <a:ext cx="1790700" cy="25400"/>
            </a:xfrm>
            <a:prstGeom prst="rect">
              <a:avLst/>
            </a:prstGeom>
          </p:spPr>
        </p:pic>
        <p:pic>
          <p:nvPicPr>
            <p:cNvPr id="112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20800" y="2832100"/>
              <a:ext cx="2705100" cy="2705100"/>
            </a:xfrm>
            <a:prstGeom prst="rect">
              <a:avLst/>
            </a:prstGeom>
          </p:spPr>
        </p:pic>
        <p:pic>
          <p:nvPicPr>
            <p:cNvPr id="113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3560438" y="6155716"/>
              <a:ext cx="3670301" cy="4350621"/>
            </a:xfrm>
            <a:prstGeom prst="rect">
              <a:avLst/>
            </a:prstGeom>
          </p:spPr>
        </p:pic>
        <p:sp>
          <p:nvSpPr>
            <p:cNvPr id="114" name="TextBox 21"/>
            <p:cNvSpPr txBox="1"/>
            <p:nvPr/>
          </p:nvSpPr>
          <p:spPr>
            <a:xfrm>
              <a:off x="14147800" y="3733800"/>
              <a:ext cx="2451100" cy="863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ko-KR" altLang="en-US" sz="1000" b="1" i="0" u="none" strike="noStrike" smtClean="0">
                  <a:solidFill>
                    <a:srgbClr val="FFFFFF"/>
                  </a:solidFill>
                  <a:latin typeface="+mn-ea"/>
                </a:rPr>
                <a:t>유효성 평가</a:t>
              </a:r>
              <a:endParaRPr lang="ko-KR" sz="1000" b="1" i="0" u="none" strike="noStrike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02" name="TextBox 8"/>
            <p:cNvSpPr txBox="1"/>
            <p:nvPr/>
          </p:nvSpPr>
          <p:spPr>
            <a:xfrm>
              <a:off x="5818396" y="3733801"/>
              <a:ext cx="2451100" cy="863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107899"/>
                </a:lnSpc>
              </a:pPr>
              <a:r>
                <a:rPr lang="en-US" altLang="ko-KR" sz="1000" b="1" i="0" u="none" strike="noStrike" dirty="0" smtClean="0">
                  <a:solidFill>
                    <a:srgbClr val="FFFFFF"/>
                  </a:solidFill>
                  <a:latin typeface="+mn-ea"/>
                </a:rPr>
                <a:t>ANVIL </a:t>
              </a:r>
              <a:r>
                <a:rPr lang="ko-KR" altLang="en-US" sz="1000" b="1" i="0" u="none" strike="noStrike" dirty="0" smtClean="0">
                  <a:solidFill>
                    <a:srgbClr val="FFFFFF"/>
                  </a:solidFill>
                  <a:latin typeface="+mn-ea"/>
                </a:rPr>
                <a:t>축 개선</a:t>
              </a:r>
              <a:endParaRPr lang="en-US" altLang="ko-KR" sz="1000" b="1" i="0" u="none" strike="noStrike" dirty="0" smtClean="0">
                <a:solidFill>
                  <a:srgbClr val="FFFFFF"/>
                </a:solidFill>
                <a:latin typeface="+mn-ea"/>
              </a:endParaRPr>
            </a:p>
            <a:p>
              <a:pPr lvl="0" algn="ctr">
                <a:lnSpc>
                  <a:spcPct val="107899"/>
                </a:lnSpc>
              </a:pPr>
              <a:r>
                <a:rPr lang="ko-KR" altLang="en-US" sz="1000" b="1" dirty="0" smtClean="0">
                  <a:solidFill>
                    <a:srgbClr val="FFFFFF"/>
                  </a:solidFill>
                  <a:latin typeface="+mn-ea"/>
                </a:rPr>
                <a:t>평가 검증 </a:t>
              </a:r>
              <a:r>
                <a:rPr lang="ko-KR" altLang="en-US" sz="1000" b="1" dirty="0" err="1" smtClean="0">
                  <a:solidFill>
                    <a:srgbClr val="FFFFFF"/>
                  </a:solidFill>
                  <a:latin typeface="+mn-ea"/>
                </a:rPr>
                <a:t>完</a:t>
              </a:r>
              <a:endParaRPr lang="ko-KR" sz="1000" b="1" i="0" u="none" strike="noStrike" dirty="0">
                <a:solidFill>
                  <a:srgbClr val="FFFFFF"/>
                </a:solidFill>
                <a:latin typeface="+mn-ea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22808" y="4453369"/>
            <a:ext cx="1794957" cy="12998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83876" y="5753193"/>
            <a:ext cx="16979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단가 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배↑ 수명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배 증가</a:t>
            </a:r>
            <a:endParaRPr lang="ko-KR" altLang="en-US" sz="10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775" y="4446617"/>
            <a:ext cx="1807953" cy="122268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0" name="TextBox 119"/>
          <p:cNvSpPr txBox="1"/>
          <p:nvPr/>
        </p:nvSpPr>
        <p:spPr>
          <a:xfrm>
            <a:off x="4644675" y="5445416"/>
            <a:ext cx="20024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 typeface="Wingdings" panose="05000000000000000000" pitchFamily="2" charset="2"/>
              <a:buChar char="ü"/>
            </a:pPr>
            <a:r>
              <a:rPr lang="ko-KR" altLang="en-US" sz="1000" dirty="0" smtClean="0"/>
              <a:t>부품</a:t>
            </a:r>
            <a:r>
              <a:rPr lang="en-US" altLang="ko-KR" sz="1000" dirty="0" smtClean="0"/>
              <a:t>CUTTER &amp; FEEDER PIN</a:t>
            </a:r>
          </a:p>
          <a:p>
            <a:pPr marL="228600" indent="-228600">
              <a:buFont typeface="Wingdings" panose="05000000000000000000" pitchFamily="2" charset="2"/>
              <a:buChar char="ü"/>
            </a:pPr>
            <a:r>
              <a:rPr lang="en-US" altLang="ko-KR" sz="1000" dirty="0"/>
              <a:t>SCISSORS </a:t>
            </a:r>
            <a:r>
              <a:rPr lang="en-US" altLang="ko-KR" sz="1000" dirty="0" smtClean="0"/>
              <a:t>UNIT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00" dirty="0"/>
              <a:t> </a:t>
            </a:r>
            <a:r>
              <a:rPr lang="ko-KR" altLang="en-US" sz="1000" dirty="0" smtClean="0"/>
              <a:t>소재변경 설계 검토 적용</a:t>
            </a:r>
            <a:r>
              <a:rPr lang="en-US" altLang="ko-KR" sz="1000" dirty="0" smtClean="0"/>
              <a:t> </a:t>
            </a:r>
          </a:p>
        </p:txBody>
      </p:sp>
      <p:grpSp>
        <p:nvGrpSpPr>
          <p:cNvPr id="132" name="그룹 131"/>
          <p:cNvGrpSpPr/>
          <p:nvPr/>
        </p:nvGrpSpPr>
        <p:grpSpPr>
          <a:xfrm>
            <a:off x="4748203" y="4456632"/>
            <a:ext cx="1781922" cy="988784"/>
            <a:chOff x="4748203" y="4456632"/>
            <a:chExt cx="1781922" cy="714062"/>
          </a:xfrm>
        </p:grpSpPr>
        <p:pic>
          <p:nvPicPr>
            <p:cNvPr id="121" name="그림 1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48203" y="4470377"/>
              <a:ext cx="1119941" cy="700317"/>
            </a:xfrm>
            <a:prstGeom prst="rect">
              <a:avLst/>
            </a:prstGeom>
          </p:spPr>
        </p:pic>
        <p:pic>
          <p:nvPicPr>
            <p:cNvPr id="122" name="그림 1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14119" y="4456632"/>
              <a:ext cx="616006" cy="714062"/>
            </a:xfrm>
            <a:prstGeom prst="rect">
              <a:avLst/>
            </a:prstGeom>
          </p:spPr>
        </p:pic>
      </p:grpSp>
      <p:pic>
        <p:nvPicPr>
          <p:cNvPr id="123" name="Picture 9"/>
          <p:cNvPicPr>
            <a:picLocks noChangeAspect="1"/>
          </p:cNvPicPr>
          <p:nvPr/>
        </p:nvPicPr>
        <p:blipFill>
          <a:blip r:embed="rId14">
            <a:alphaModFix amt="30000"/>
          </a:blip>
          <a:stretch>
            <a:fillRect/>
          </a:stretch>
        </p:blipFill>
        <p:spPr>
          <a:xfrm>
            <a:off x="7313851" y="3347813"/>
            <a:ext cx="1203800" cy="560674"/>
          </a:xfrm>
          <a:prstGeom prst="rect">
            <a:avLst/>
          </a:prstGeom>
        </p:spPr>
      </p:pic>
      <p:pic>
        <p:nvPicPr>
          <p:cNvPr id="124" name="Picture 9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bright="9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1260000">
            <a:off x="5098065" y="3224596"/>
            <a:ext cx="304555" cy="240573"/>
          </a:xfrm>
          <a:prstGeom prst="rect">
            <a:avLst/>
          </a:prstGeom>
        </p:spPr>
      </p:pic>
      <p:pic>
        <p:nvPicPr>
          <p:cNvPr id="126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47" y="3839952"/>
            <a:ext cx="708519" cy="264262"/>
          </a:xfrm>
          <a:prstGeom prst="rect">
            <a:avLst/>
          </a:prstGeom>
        </p:spPr>
      </p:pic>
      <p:cxnSp>
        <p:nvCxnSpPr>
          <p:cNvPr id="128" name="직선 연결선 127"/>
          <p:cNvCxnSpPr>
            <a:stCxn id="101" idx="3"/>
            <a:endCxn id="105" idx="1"/>
          </p:cNvCxnSpPr>
          <p:nvPr/>
        </p:nvCxnSpPr>
        <p:spPr>
          <a:xfrm>
            <a:off x="2201463" y="5194631"/>
            <a:ext cx="256393" cy="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4038877" y="4054635"/>
            <a:ext cx="1043876" cy="246221"/>
          </a:xfrm>
          <a:prstGeom prst="rect">
            <a:avLst/>
          </a:prstGeom>
        </p:spPr>
        <p:txBody>
          <a:bodyPr lIns="0" tIns="0" rIns="0" bIns="0" rtlCol="0" anchor="b"/>
          <a:lstStyle>
            <a:defPPr>
              <a:defRPr lang="ko-KR"/>
            </a:defPPr>
            <a:lvl1pPr lvl="0" algn="ctr">
              <a:lnSpc>
                <a:spcPct val="99600"/>
              </a:lnSpc>
              <a:defRPr sz="1000" b="1">
                <a:solidFill>
                  <a:srgbClr val="365BC5"/>
                </a:solidFill>
                <a:latin typeface="+mn-ea"/>
              </a:defRPr>
            </a:lvl1pPr>
          </a:lstStyle>
          <a:p>
            <a:r>
              <a:rPr lang="ko-KR" altLang="en-US" dirty="0"/>
              <a:t>대상 확대 개선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77540" y="5735759"/>
            <a:ext cx="17524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단가 </a:t>
            </a:r>
            <a:r>
              <a:rPr lang="en-US" altLang="ko-KR" sz="1000" dirty="0" smtClean="0"/>
              <a:t>0.5</a:t>
            </a:r>
            <a:r>
              <a:rPr lang="ko-KR" altLang="en-US" sz="1000" dirty="0" smtClean="0"/>
              <a:t>배↑ 수명 </a:t>
            </a:r>
            <a:r>
              <a:rPr lang="en-US" altLang="ko-KR" sz="1000" dirty="0"/>
              <a:t>2</a:t>
            </a:r>
            <a:r>
              <a:rPr lang="ko-KR" altLang="en-US" sz="1000" dirty="0" smtClean="0"/>
              <a:t>배 증가</a:t>
            </a:r>
            <a:endParaRPr lang="ko-KR" altLang="en-US" sz="1000" dirty="0"/>
          </a:p>
        </p:txBody>
      </p:sp>
      <p:sp>
        <p:nvSpPr>
          <p:cNvPr id="134" name="TextBox 133"/>
          <p:cNvSpPr txBox="1"/>
          <p:nvPr/>
        </p:nvSpPr>
        <p:spPr>
          <a:xfrm>
            <a:off x="347598" y="6163668"/>
            <a:ext cx="1362204" cy="271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기대 효과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1933044" y="6080822"/>
            <a:ext cx="634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유실시간 감소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가동효율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85%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달성 유지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비용절감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교체횟수 감소      </a:t>
            </a:r>
            <a:endParaRPr lang="en-US" altLang="ko-KR" sz="1200" b="1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41" name="그룹 140"/>
          <p:cNvGrpSpPr/>
          <p:nvPr/>
        </p:nvGrpSpPr>
        <p:grpSpPr>
          <a:xfrm>
            <a:off x="7056863" y="4435495"/>
            <a:ext cx="1717775" cy="265528"/>
            <a:chOff x="6975335" y="4468905"/>
            <a:chExt cx="1717775" cy="265528"/>
          </a:xfrm>
        </p:grpSpPr>
        <p:grpSp>
          <p:nvGrpSpPr>
            <p:cNvPr id="140" name="그룹 139"/>
            <p:cNvGrpSpPr/>
            <p:nvPr/>
          </p:nvGrpSpPr>
          <p:grpSpPr>
            <a:xfrm>
              <a:off x="6975335" y="4487699"/>
              <a:ext cx="178458" cy="237439"/>
              <a:chOff x="6975341" y="4439629"/>
              <a:chExt cx="238063" cy="285515"/>
            </a:xfrm>
          </p:grpSpPr>
          <p:pic>
            <p:nvPicPr>
              <p:cNvPr id="137" name="Picture 8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94647" y="4439629"/>
                <a:ext cx="199067" cy="214870"/>
              </a:xfrm>
              <a:prstGeom prst="rect">
                <a:avLst/>
              </a:prstGeom>
            </p:spPr>
          </p:pic>
          <p:pic>
            <p:nvPicPr>
              <p:cNvPr id="138" name="Picture 9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975341" y="4475665"/>
                <a:ext cx="238063" cy="249479"/>
              </a:xfrm>
              <a:prstGeom prst="rect">
                <a:avLst/>
              </a:prstGeom>
            </p:spPr>
          </p:pic>
        </p:grpSp>
        <p:sp>
          <p:nvSpPr>
            <p:cNvPr id="139" name="TextBox 19"/>
            <p:cNvSpPr txBox="1"/>
            <p:nvPr/>
          </p:nvSpPr>
          <p:spPr>
            <a:xfrm>
              <a:off x="7199983" y="4468905"/>
              <a:ext cx="1493127" cy="26552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l">
                <a:lnSpc>
                  <a:spcPct val="116199"/>
                </a:lnSpc>
              </a:pPr>
              <a:r>
                <a:rPr lang="en-US" altLang="ko-KR" sz="1050" b="1" dirty="0" smtClean="0">
                  <a:solidFill>
                    <a:srgbClr val="365BC5"/>
                  </a:solidFill>
                  <a:latin typeface="+mj-ea"/>
                  <a:ea typeface="+mj-ea"/>
                </a:rPr>
                <a:t>85% </a:t>
              </a:r>
              <a:r>
                <a:rPr lang="ko-KR" altLang="en-US" sz="1050" b="1" dirty="0" smtClean="0">
                  <a:solidFill>
                    <a:srgbClr val="365BC5"/>
                  </a:solidFill>
                  <a:latin typeface="+mj-ea"/>
                  <a:ea typeface="+mj-ea"/>
                </a:rPr>
                <a:t>효율 달성 평가 </a:t>
              </a:r>
              <a:endParaRPr lang="ko-KR" sz="1050" b="1" i="0" u="none" strike="noStrike" dirty="0">
                <a:solidFill>
                  <a:srgbClr val="365BC5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6914230" y="4675975"/>
            <a:ext cx="1960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000" dirty="0" smtClean="0"/>
              <a:t>2</a:t>
            </a:r>
            <a:r>
              <a:rPr lang="ko-KR" altLang="en-US" sz="1000" dirty="0" smtClean="0"/>
              <a:t>월 </a:t>
            </a:r>
            <a:r>
              <a:rPr lang="en-US" altLang="ko-KR" sz="1000" dirty="0" smtClean="0"/>
              <a:t>PART LINE </a:t>
            </a:r>
            <a:r>
              <a:rPr lang="ko-KR" altLang="en-US" sz="1000" dirty="0" smtClean="0"/>
              <a:t>적용</a:t>
            </a:r>
            <a:endParaRPr lang="en-US" altLang="ko-KR" sz="1000" dirty="0" smtClean="0"/>
          </a:p>
          <a:p>
            <a:pPr marL="228600" indent="-22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000" dirty="0" smtClean="0"/>
              <a:t>월별 마모도 변화 상태점검</a:t>
            </a:r>
            <a:endParaRPr lang="en-US" altLang="ko-KR" sz="1000" dirty="0" smtClean="0"/>
          </a:p>
          <a:p>
            <a:pPr marL="228600" indent="-22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000" dirty="0" smtClean="0"/>
              <a:t>수명 대비 비용 감소 효과</a:t>
            </a:r>
            <a:endParaRPr lang="en-US" altLang="ko-KR" sz="1000" dirty="0" smtClean="0"/>
          </a:p>
          <a:p>
            <a:pPr marL="228600" indent="-22860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000" dirty="0" smtClean="0"/>
              <a:t>3</a:t>
            </a:r>
            <a:r>
              <a:rPr lang="ko-KR" altLang="en-US" sz="1000" dirty="0" smtClean="0"/>
              <a:t>개월 ↑ 평가 검증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74988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lnSpc>
            <a:spcPct val="150000"/>
          </a:lnSpc>
          <a:defRPr sz="1000" b="1" dirty="0">
            <a:solidFill>
              <a:srgbClr val="0000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261267</TotalTime>
  <Words>2817</Words>
  <Application>Microsoft Office PowerPoint</Application>
  <PresentationFormat>화면 슬라이드 쇼(4:3)</PresentationFormat>
  <Paragraphs>1147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HY견고딕</vt:lpstr>
      <vt:lpstr>HY헤드라인M</vt:lpstr>
      <vt:lpstr>NanumSquare Regular</vt:lpstr>
      <vt:lpstr>Noto Sans CJK KR Medium</vt:lpstr>
      <vt:lpstr>Noto Sans CJK KR Regular</vt:lpstr>
      <vt:lpstr>Pretendard ExtraBold</vt:lpstr>
      <vt:lpstr>굴림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이정림</dc:creator>
  <cp:lastModifiedBy>Microsoft 계정</cp:lastModifiedBy>
  <cp:revision>3760</cp:revision>
  <cp:lastPrinted>2020-04-08T08:22:44Z</cp:lastPrinted>
  <dcterms:created xsi:type="dcterms:W3CDTF">2013-10-31T00:33:27Z</dcterms:created>
  <dcterms:modified xsi:type="dcterms:W3CDTF">2025-11-18T06:08:49Z</dcterms:modified>
</cp:coreProperties>
</file>